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Lst>
  <p:sldSz cx="18288000" cy="10287000"/>
  <p:notesSz cx="6858000" cy="9144000"/>
  <p:embeddedFontLst>
    <p:embeddedFont>
      <p:font typeface="Montserrat Bold" charset="1" panose="00000800000000000000"/>
      <p:regular r:id="rId55"/>
    </p:embeddedFont>
    <p:embeddedFont>
      <p:font typeface="Montserrat" charset="1" panose="00000500000000000000"/>
      <p:regular r:id="rId56"/>
    </p:embeddedFont>
    <p:embeddedFont>
      <p:font typeface="Montserrat Medium" charset="1" panose="00000600000000000000"/>
      <p:regular r:id="rId5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0.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2.png" Type="http://schemas.openxmlformats.org/officeDocument/2006/relationships/image"/><Relationship Id="rId7" Target="../media/image13.pn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8.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9.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0.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1.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3.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4.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5.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6.pn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7.pn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8.pn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9.pn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4051780"/>
            <a:ext cx="14057759" cy="3714750"/>
          </a:xfrm>
          <a:prstGeom prst="rect">
            <a:avLst/>
          </a:prstGeom>
        </p:spPr>
        <p:txBody>
          <a:bodyPr anchor="t" rtlCol="false" tIns="0" lIns="0" bIns="0" rIns="0">
            <a:spAutoFit/>
          </a:bodyPr>
          <a:lstStyle/>
          <a:p>
            <a:pPr algn="l">
              <a:lnSpc>
                <a:spcPts val="5999"/>
              </a:lnSpc>
            </a:pPr>
            <a:r>
              <a:rPr lang="en-US" sz="3999" b="true">
                <a:solidFill>
                  <a:srgbClr val="4D818B"/>
                </a:solidFill>
                <a:latin typeface="Montserrat Bold"/>
                <a:ea typeface="Montserrat Bold"/>
                <a:cs typeface="Montserrat Bold"/>
                <a:sym typeface="Montserrat Bold"/>
              </a:rPr>
              <a:t>DESAIN DATA WAREHOUSE UNTUK MENGOPTIMALKAN STRATEGI PEMASARAN DAN PERENCANAAN KUNJUNGAN WISATAWAN KE OBYEK WISATA DI PROVINSI DKI JAKARTA</a:t>
            </a:r>
          </a:p>
          <a:p>
            <a:pPr algn="l">
              <a:lnSpc>
                <a:spcPts val="5999"/>
              </a:lnSpc>
            </a:pPr>
          </a:p>
        </p:txBody>
      </p:sp>
      <p:grpSp>
        <p:nvGrpSpPr>
          <p:cNvPr name="Group 3" id="3"/>
          <p:cNvGrpSpPr/>
          <p:nvPr/>
        </p:nvGrpSpPr>
        <p:grpSpPr>
          <a:xfrm rot="0">
            <a:off x="-788257" y="-514350"/>
            <a:ext cx="19864514" cy="2631582"/>
            <a:chOff x="0" y="0"/>
            <a:chExt cx="5231806" cy="693092"/>
          </a:xfrm>
        </p:grpSpPr>
        <p:sp>
          <p:nvSpPr>
            <p:cNvPr name="Freeform 4" id="4"/>
            <p:cNvSpPr/>
            <p:nvPr/>
          </p:nvSpPr>
          <p:spPr>
            <a:xfrm flipH="false" flipV="false" rot="0">
              <a:off x="0" y="0"/>
              <a:ext cx="5231806" cy="693092"/>
            </a:xfrm>
            <a:custGeom>
              <a:avLst/>
              <a:gdLst/>
              <a:ahLst/>
              <a:cxnLst/>
              <a:rect r="r" b="b" t="t" l="l"/>
              <a:pathLst>
                <a:path h="693092" w="5231806">
                  <a:moveTo>
                    <a:pt x="0" y="0"/>
                  </a:moveTo>
                  <a:lnTo>
                    <a:pt x="5231806" y="0"/>
                  </a:lnTo>
                  <a:lnTo>
                    <a:pt x="5231806" y="693092"/>
                  </a:lnTo>
                  <a:lnTo>
                    <a:pt x="0" y="693092"/>
                  </a:lnTo>
                  <a:close/>
                </a:path>
              </a:pathLst>
            </a:custGeom>
            <a:solidFill>
              <a:srgbClr val="74A8B3"/>
            </a:solidFill>
          </p:spPr>
        </p:sp>
        <p:sp>
          <p:nvSpPr>
            <p:cNvPr name="TextBox 5" id="5"/>
            <p:cNvSpPr txBox="true"/>
            <p:nvPr/>
          </p:nvSpPr>
          <p:spPr>
            <a:xfrm>
              <a:off x="0" y="-38100"/>
              <a:ext cx="5231806" cy="731192"/>
            </a:xfrm>
            <a:prstGeom prst="rect">
              <a:avLst/>
            </a:prstGeom>
          </p:spPr>
          <p:txBody>
            <a:bodyPr anchor="ctr" rtlCol="false" tIns="50800" lIns="50800" bIns="50800" rIns="50800"/>
            <a:lstStyle/>
            <a:p>
              <a:pPr algn="ctr">
                <a:lnSpc>
                  <a:spcPts val="2659"/>
                </a:lnSpc>
                <a:spcBef>
                  <a:spcPct val="0"/>
                </a:spcBef>
              </a:pPr>
            </a:p>
          </p:txBody>
        </p:sp>
      </p:grpSp>
      <p:sp>
        <p:nvSpPr>
          <p:cNvPr name="AutoShape 6" id="6"/>
          <p:cNvSpPr/>
          <p:nvPr/>
        </p:nvSpPr>
        <p:spPr>
          <a:xfrm>
            <a:off x="5897880" y="1317016"/>
            <a:ext cx="11361420" cy="0"/>
          </a:xfrm>
          <a:prstGeom prst="line">
            <a:avLst/>
          </a:prstGeom>
          <a:ln cap="flat" w="38100">
            <a:solidFill>
              <a:srgbClr val="F8F3ED"/>
            </a:solidFill>
            <a:prstDash val="solid"/>
            <a:headEnd type="none" len="sm" w="sm"/>
            <a:tailEnd type="none" len="sm" w="sm"/>
          </a:ln>
        </p:spPr>
      </p:sp>
      <p:sp>
        <p:nvSpPr>
          <p:cNvPr name="Freeform 7" id="7"/>
          <p:cNvSpPr/>
          <p:nvPr/>
        </p:nvSpPr>
        <p:spPr>
          <a:xfrm flipH="false" flipV="false" rot="0">
            <a:off x="15374643" y="2117232"/>
            <a:ext cx="3769315" cy="2241029"/>
          </a:xfrm>
          <a:custGeom>
            <a:avLst/>
            <a:gdLst/>
            <a:ahLst/>
            <a:cxnLst/>
            <a:rect r="r" b="b" t="t" l="l"/>
            <a:pathLst>
              <a:path h="2241029" w="3769315">
                <a:moveTo>
                  <a:pt x="0" y="0"/>
                </a:moveTo>
                <a:lnTo>
                  <a:pt x="3769314" y="0"/>
                </a:lnTo>
                <a:lnTo>
                  <a:pt x="3769314" y="2241029"/>
                </a:lnTo>
                <a:lnTo>
                  <a:pt x="0" y="22410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6038669" y="8258884"/>
            <a:ext cx="3105289" cy="3105289"/>
          </a:xfrm>
          <a:custGeom>
            <a:avLst/>
            <a:gdLst/>
            <a:ahLst/>
            <a:cxnLst/>
            <a:rect r="r" b="b" t="t" l="l"/>
            <a:pathLst>
              <a:path h="3105289" w="3105289">
                <a:moveTo>
                  <a:pt x="0" y="0"/>
                </a:moveTo>
                <a:lnTo>
                  <a:pt x="3105288" y="0"/>
                </a:lnTo>
                <a:lnTo>
                  <a:pt x="3105288" y="3105289"/>
                </a:lnTo>
                <a:lnTo>
                  <a:pt x="0" y="310528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1028700" y="8382709"/>
            <a:ext cx="12690641" cy="1114425"/>
          </a:xfrm>
          <a:prstGeom prst="rect">
            <a:avLst/>
          </a:prstGeom>
        </p:spPr>
        <p:txBody>
          <a:bodyPr anchor="t" rtlCol="false" tIns="0" lIns="0" bIns="0" rIns="0">
            <a:spAutoFit/>
          </a:bodyPr>
          <a:lstStyle/>
          <a:p>
            <a:pPr algn="l">
              <a:lnSpc>
                <a:spcPts val="3689"/>
              </a:lnSpc>
            </a:pPr>
            <a:r>
              <a:rPr lang="en-US" sz="4099">
                <a:solidFill>
                  <a:srgbClr val="4D818B"/>
                </a:solidFill>
                <a:latin typeface="Montserrat"/>
                <a:ea typeface="Montserrat"/>
                <a:cs typeface="Montserrat"/>
                <a:sym typeface="Montserrat"/>
              </a:rPr>
              <a:t>Farlyhaydy H.Djalil</a:t>
            </a:r>
          </a:p>
          <a:p>
            <a:pPr algn="l">
              <a:lnSpc>
                <a:spcPts val="6149"/>
              </a:lnSpc>
            </a:pPr>
            <a:r>
              <a:rPr lang="en-US" sz="4099">
                <a:solidFill>
                  <a:srgbClr val="4D818B"/>
                </a:solidFill>
                <a:latin typeface="Montserrat"/>
                <a:ea typeface="Montserrat"/>
                <a:cs typeface="Montserrat"/>
                <a:sym typeface="Montserrat"/>
              </a:rPr>
              <a:t>2210817210006</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613257" y="5002083"/>
            <a:ext cx="15061486" cy="990601"/>
          </a:xfrm>
          <a:prstGeom prst="rect">
            <a:avLst/>
          </a:prstGeom>
        </p:spPr>
        <p:txBody>
          <a:bodyPr anchor="t" rtlCol="false" tIns="0" lIns="0" bIns="0" rIns="0">
            <a:spAutoFit/>
          </a:bodyPr>
          <a:lstStyle/>
          <a:p>
            <a:pPr algn="ctr">
              <a:lnSpc>
                <a:spcPts val="7200"/>
              </a:lnSpc>
            </a:pPr>
            <a:r>
              <a:rPr lang="en-US" b="true" sz="8000">
                <a:solidFill>
                  <a:srgbClr val="4D818B"/>
                </a:solidFill>
                <a:latin typeface="Montserrat Bold"/>
                <a:ea typeface="Montserrat Bold"/>
                <a:cs typeface="Montserrat Bold"/>
                <a:sym typeface="Montserrat Bold"/>
              </a:rPr>
              <a:t>DESAIN &amp; RANCANGAN</a:t>
            </a:r>
          </a:p>
        </p:txBody>
      </p:sp>
      <p:sp>
        <p:nvSpPr>
          <p:cNvPr name="AutoShape 3" id="3"/>
          <p:cNvSpPr/>
          <p:nvPr/>
        </p:nvSpPr>
        <p:spPr>
          <a:xfrm>
            <a:off x="1613257" y="6458172"/>
            <a:ext cx="15061486" cy="0"/>
          </a:xfrm>
          <a:prstGeom prst="line">
            <a:avLst/>
          </a:prstGeom>
          <a:ln cap="flat" w="38100">
            <a:solidFill>
              <a:srgbClr val="74A8B3"/>
            </a:solidFill>
            <a:prstDash val="solid"/>
            <a:headEnd type="none" len="sm" w="sm"/>
            <a:tailEnd type="none" len="sm" w="sm"/>
          </a:ln>
        </p:spPr>
      </p:sp>
      <p:sp>
        <p:nvSpPr>
          <p:cNvPr name="Freeform 4" id="4"/>
          <p:cNvSpPr/>
          <p:nvPr/>
        </p:nvSpPr>
        <p:spPr>
          <a:xfrm flipH="false" flipV="false" rot="0">
            <a:off x="14832658" y="-290945"/>
            <a:ext cx="4439172" cy="2639289"/>
          </a:xfrm>
          <a:custGeom>
            <a:avLst/>
            <a:gdLst/>
            <a:ahLst/>
            <a:cxnLst/>
            <a:rect r="r" b="b" t="t" l="l"/>
            <a:pathLst>
              <a:path h="2639289" w="4439172">
                <a:moveTo>
                  <a:pt x="0" y="0"/>
                </a:moveTo>
                <a:lnTo>
                  <a:pt x="4439172" y="0"/>
                </a:lnTo>
                <a:lnTo>
                  <a:pt x="4439172" y="2639290"/>
                </a:lnTo>
                <a:lnTo>
                  <a:pt x="0" y="26392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1101247" y="-1367447"/>
            <a:ext cx="2792043" cy="2792043"/>
          </a:xfrm>
          <a:custGeom>
            <a:avLst/>
            <a:gdLst/>
            <a:ahLst/>
            <a:cxnLst/>
            <a:rect r="r" b="b" t="t" l="l"/>
            <a:pathLst>
              <a:path h="2792043" w="2792043">
                <a:moveTo>
                  <a:pt x="0" y="0"/>
                </a:moveTo>
                <a:lnTo>
                  <a:pt x="2792043" y="0"/>
                </a:lnTo>
                <a:lnTo>
                  <a:pt x="2792043" y="2792044"/>
                </a:lnTo>
                <a:lnTo>
                  <a:pt x="0" y="279204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826200" y="7786775"/>
            <a:ext cx="3709799" cy="3709799"/>
          </a:xfrm>
          <a:custGeom>
            <a:avLst/>
            <a:gdLst/>
            <a:ahLst/>
            <a:cxnLst/>
            <a:rect r="r" b="b" t="t" l="l"/>
            <a:pathLst>
              <a:path h="3709799" w="3709799">
                <a:moveTo>
                  <a:pt x="0" y="0"/>
                </a:moveTo>
                <a:lnTo>
                  <a:pt x="3709800" y="0"/>
                </a:lnTo>
                <a:lnTo>
                  <a:pt x="3709800" y="3709799"/>
                </a:lnTo>
                <a:lnTo>
                  <a:pt x="0" y="370979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true" rot="0">
            <a:off x="1028700" y="1028700"/>
            <a:ext cx="1479278" cy="879498"/>
          </a:xfrm>
          <a:custGeom>
            <a:avLst/>
            <a:gdLst/>
            <a:ahLst/>
            <a:cxnLst/>
            <a:rect r="r" b="b" t="t" l="l"/>
            <a:pathLst>
              <a:path h="879498" w="1479278">
                <a:moveTo>
                  <a:pt x="0" y="879498"/>
                </a:moveTo>
                <a:lnTo>
                  <a:pt x="1479278" y="879498"/>
                </a:lnTo>
                <a:lnTo>
                  <a:pt x="1479278" y="0"/>
                </a:lnTo>
                <a:lnTo>
                  <a:pt x="0" y="0"/>
                </a:lnTo>
                <a:lnTo>
                  <a:pt x="0" y="879498"/>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7259300" y="7458392"/>
            <a:ext cx="2426642" cy="3599816"/>
          </a:xfrm>
          <a:custGeom>
            <a:avLst/>
            <a:gdLst/>
            <a:ahLst/>
            <a:cxnLst/>
            <a:rect r="r" b="b" t="t" l="l"/>
            <a:pathLst>
              <a:path h="3599816" w="2426642">
                <a:moveTo>
                  <a:pt x="0" y="0"/>
                </a:moveTo>
                <a:lnTo>
                  <a:pt x="2426642" y="0"/>
                </a:lnTo>
                <a:lnTo>
                  <a:pt x="2426642" y="3599816"/>
                </a:lnTo>
                <a:lnTo>
                  <a:pt x="0" y="359981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transition spd="fast">
    <p:wipe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351914" y="8572130"/>
            <a:ext cx="2792043" cy="2792043"/>
          </a:xfrm>
          <a:custGeom>
            <a:avLst/>
            <a:gdLst/>
            <a:ahLst/>
            <a:cxnLst/>
            <a:rect r="r" b="b" t="t" l="l"/>
            <a:pathLst>
              <a:path h="2792043" w="2792043">
                <a:moveTo>
                  <a:pt x="0" y="0"/>
                </a:moveTo>
                <a:lnTo>
                  <a:pt x="2792043" y="0"/>
                </a:lnTo>
                <a:lnTo>
                  <a:pt x="2792043" y="2792043"/>
                </a:lnTo>
                <a:lnTo>
                  <a:pt x="0" y="27920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0">
            <a:off x="-253361" y="9258300"/>
            <a:ext cx="2176444" cy="1293995"/>
          </a:xfrm>
          <a:custGeom>
            <a:avLst/>
            <a:gdLst/>
            <a:ahLst/>
            <a:cxnLst/>
            <a:rect r="r" b="b" t="t" l="l"/>
            <a:pathLst>
              <a:path h="1293995" w="2176444">
                <a:moveTo>
                  <a:pt x="0" y="1293995"/>
                </a:moveTo>
                <a:lnTo>
                  <a:pt x="2176444" y="1293995"/>
                </a:lnTo>
                <a:lnTo>
                  <a:pt x="2176444" y="0"/>
                </a:lnTo>
                <a:lnTo>
                  <a:pt x="0" y="0"/>
                </a:lnTo>
                <a:lnTo>
                  <a:pt x="0" y="129399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291884" y="1152983"/>
            <a:ext cx="10575494" cy="8815168"/>
          </a:xfrm>
          <a:custGeom>
            <a:avLst/>
            <a:gdLst/>
            <a:ahLst/>
            <a:cxnLst/>
            <a:rect r="r" b="b" t="t" l="l"/>
            <a:pathLst>
              <a:path h="8815168" w="10575494">
                <a:moveTo>
                  <a:pt x="0" y="0"/>
                </a:moveTo>
                <a:lnTo>
                  <a:pt x="10575494" y="0"/>
                </a:lnTo>
                <a:lnTo>
                  <a:pt x="10575494" y="8815168"/>
                </a:lnTo>
                <a:lnTo>
                  <a:pt x="0" y="8815168"/>
                </a:lnTo>
                <a:lnTo>
                  <a:pt x="0" y="0"/>
                </a:lnTo>
                <a:close/>
              </a:path>
            </a:pathLst>
          </a:custGeom>
          <a:blipFill>
            <a:blip r:embed="rId6"/>
            <a:stretch>
              <a:fillRect l="0" t="0" r="0" b="0"/>
            </a:stretch>
          </a:blipFill>
        </p:spPr>
      </p:sp>
      <p:sp>
        <p:nvSpPr>
          <p:cNvPr name="TextBox 5" id="5"/>
          <p:cNvSpPr txBox="true"/>
          <p:nvPr/>
        </p:nvSpPr>
        <p:spPr>
          <a:xfrm rot="0">
            <a:off x="2293765" y="547907"/>
            <a:ext cx="14058149" cy="923925"/>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ETL (EXTRACT, TRANSFORM, LOAD) DESIGN</a:t>
            </a:r>
          </a:p>
          <a:p>
            <a:pPr algn="l">
              <a:lnSpc>
                <a:spcPts val="3599"/>
              </a:lnSpc>
            </a:pPr>
          </a:p>
        </p:txBody>
      </p:sp>
    </p:spTree>
  </p:cSld>
  <p:clrMapOvr>
    <a:masterClrMapping/>
  </p:clrMapOvr>
  <p:transition spd="fast">
    <p:wipe dir="l"/>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351914" y="8572130"/>
            <a:ext cx="2792043" cy="2792043"/>
          </a:xfrm>
          <a:custGeom>
            <a:avLst/>
            <a:gdLst/>
            <a:ahLst/>
            <a:cxnLst/>
            <a:rect r="r" b="b" t="t" l="l"/>
            <a:pathLst>
              <a:path h="2792043" w="2792043">
                <a:moveTo>
                  <a:pt x="0" y="0"/>
                </a:moveTo>
                <a:lnTo>
                  <a:pt x="2792043" y="0"/>
                </a:lnTo>
                <a:lnTo>
                  <a:pt x="2792043" y="2792043"/>
                </a:lnTo>
                <a:lnTo>
                  <a:pt x="0" y="27920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0">
            <a:off x="-253361" y="9258300"/>
            <a:ext cx="2176444" cy="1293995"/>
          </a:xfrm>
          <a:custGeom>
            <a:avLst/>
            <a:gdLst/>
            <a:ahLst/>
            <a:cxnLst/>
            <a:rect r="r" b="b" t="t" l="l"/>
            <a:pathLst>
              <a:path h="1293995" w="2176444">
                <a:moveTo>
                  <a:pt x="0" y="1293995"/>
                </a:moveTo>
                <a:lnTo>
                  <a:pt x="2176444" y="1293995"/>
                </a:lnTo>
                <a:lnTo>
                  <a:pt x="2176444" y="0"/>
                </a:lnTo>
                <a:lnTo>
                  <a:pt x="0" y="0"/>
                </a:lnTo>
                <a:lnTo>
                  <a:pt x="0" y="129399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821114" y="1947560"/>
            <a:ext cx="10935613" cy="6786532"/>
          </a:xfrm>
          <a:custGeom>
            <a:avLst/>
            <a:gdLst/>
            <a:ahLst/>
            <a:cxnLst/>
            <a:rect r="r" b="b" t="t" l="l"/>
            <a:pathLst>
              <a:path h="6786532" w="10935613">
                <a:moveTo>
                  <a:pt x="0" y="0"/>
                </a:moveTo>
                <a:lnTo>
                  <a:pt x="10935614" y="0"/>
                </a:lnTo>
                <a:lnTo>
                  <a:pt x="10935614" y="6786532"/>
                </a:lnTo>
                <a:lnTo>
                  <a:pt x="0" y="6786532"/>
                </a:lnTo>
                <a:lnTo>
                  <a:pt x="0" y="0"/>
                </a:lnTo>
                <a:close/>
              </a:path>
            </a:pathLst>
          </a:custGeom>
          <a:blipFill>
            <a:blip r:embed="rId6"/>
            <a:stretch>
              <a:fillRect l="0" t="0" r="0" b="0"/>
            </a:stretch>
          </a:blipFill>
        </p:spPr>
      </p:sp>
      <p:sp>
        <p:nvSpPr>
          <p:cNvPr name="TextBox 5" id="5"/>
          <p:cNvSpPr txBox="true"/>
          <p:nvPr/>
        </p:nvSpPr>
        <p:spPr>
          <a:xfrm rot="0">
            <a:off x="2293765" y="547907"/>
            <a:ext cx="14058149" cy="476250"/>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DATA WAREHOUSE ARCHITECTURE DESIGN</a:t>
            </a:r>
          </a:p>
        </p:txBody>
      </p:sp>
    </p:spTree>
  </p:cSld>
  <p:clrMapOvr>
    <a:masterClrMapping/>
  </p:clrMapOvr>
  <p:transition spd="fast">
    <p:wipe dir="l"/>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351914" y="8572130"/>
            <a:ext cx="2792043" cy="2792043"/>
          </a:xfrm>
          <a:custGeom>
            <a:avLst/>
            <a:gdLst/>
            <a:ahLst/>
            <a:cxnLst/>
            <a:rect r="r" b="b" t="t" l="l"/>
            <a:pathLst>
              <a:path h="2792043" w="2792043">
                <a:moveTo>
                  <a:pt x="0" y="0"/>
                </a:moveTo>
                <a:lnTo>
                  <a:pt x="2792043" y="0"/>
                </a:lnTo>
                <a:lnTo>
                  <a:pt x="2792043" y="2792043"/>
                </a:lnTo>
                <a:lnTo>
                  <a:pt x="0" y="27920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0">
            <a:off x="-253361" y="9258300"/>
            <a:ext cx="2176444" cy="1293995"/>
          </a:xfrm>
          <a:custGeom>
            <a:avLst/>
            <a:gdLst/>
            <a:ahLst/>
            <a:cxnLst/>
            <a:rect r="r" b="b" t="t" l="l"/>
            <a:pathLst>
              <a:path h="1293995" w="2176444">
                <a:moveTo>
                  <a:pt x="0" y="1293995"/>
                </a:moveTo>
                <a:lnTo>
                  <a:pt x="2176444" y="1293995"/>
                </a:lnTo>
                <a:lnTo>
                  <a:pt x="2176444" y="0"/>
                </a:lnTo>
                <a:lnTo>
                  <a:pt x="0" y="0"/>
                </a:lnTo>
                <a:lnTo>
                  <a:pt x="0" y="129399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880263" y="1415687"/>
            <a:ext cx="9663801" cy="8552464"/>
          </a:xfrm>
          <a:custGeom>
            <a:avLst/>
            <a:gdLst/>
            <a:ahLst/>
            <a:cxnLst/>
            <a:rect r="r" b="b" t="t" l="l"/>
            <a:pathLst>
              <a:path h="8552464" w="9663801">
                <a:moveTo>
                  <a:pt x="0" y="0"/>
                </a:moveTo>
                <a:lnTo>
                  <a:pt x="9663801" y="0"/>
                </a:lnTo>
                <a:lnTo>
                  <a:pt x="9663801" y="8552464"/>
                </a:lnTo>
                <a:lnTo>
                  <a:pt x="0" y="8552464"/>
                </a:lnTo>
                <a:lnTo>
                  <a:pt x="0" y="0"/>
                </a:lnTo>
                <a:close/>
              </a:path>
            </a:pathLst>
          </a:custGeom>
          <a:blipFill>
            <a:blip r:embed="rId6"/>
            <a:stretch>
              <a:fillRect l="0" t="0" r="0" b="0"/>
            </a:stretch>
          </a:blipFill>
        </p:spPr>
      </p:sp>
      <p:sp>
        <p:nvSpPr>
          <p:cNvPr name="TextBox 5" id="5"/>
          <p:cNvSpPr txBox="true"/>
          <p:nvPr/>
        </p:nvSpPr>
        <p:spPr>
          <a:xfrm rot="0">
            <a:off x="2293765" y="547907"/>
            <a:ext cx="14058149" cy="476250"/>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DATA SCHEME DESIGN</a:t>
            </a:r>
          </a:p>
        </p:txBody>
      </p:sp>
    </p:spTree>
  </p:cSld>
  <p:clrMapOvr>
    <a:masterClrMapping/>
  </p:clrMapOvr>
  <p:transition spd="fast">
    <p:wipe dir="l"/>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351914" y="8572130"/>
            <a:ext cx="2792043" cy="2792043"/>
          </a:xfrm>
          <a:custGeom>
            <a:avLst/>
            <a:gdLst/>
            <a:ahLst/>
            <a:cxnLst/>
            <a:rect r="r" b="b" t="t" l="l"/>
            <a:pathLst>
              <a:path h="2792043" w="2792043">
                <a:moveTo>
                  <a:pt x="0" y="0"/>
                </a:moveTo>
                <a:lnTo>
                  <a:pt x="2792043" y="0"/>
                </a:lnTo>
                <a:lnTo>
                  <a:pt x="2792043" y="2792043"/>
                </a:lnTo>
                <a:lnTo>
                  <a:pt x="0" y="27920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0">
            <a:off x="-253361" y="9258300"/>
            <a:ext cx="2176444" cy="1293995"/>
          </a:xfrm>
          <a:custGeom>
            <a:avLst/>
            <a:gdLst/>
            <a:ahLst/>
            <a:cxnLst/>
            <a:rect r="r" b="b" t="t" l="l"/>
            <a:pathLst>
              <a:path h="1293995" w="2176444">
                <a:moveTo>
                  <a:pt x="0" y="1293995"/>
                </a:moveTo>
                <a:lnTo>
                  <a:pt x="2176444" y="1293995"/>
                </a:lnTo>
                <a:lnTo>
                  <a:pt x="2176444" y="0"/>
                </a:lnTo>
                <a:lnTo>
                  <a:pt x="0" y="0"/>
                </a:lnTo>
                <a:lnTo>
                  <a:pt x="0" y="129399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772699" y="1410435"/>
            <a:ext cx="11779159" cy="7847865"/>
          </a:xfrm>
          <a:custGeom>
            <a:avLst/>
            <a:gdLst/>
            <a:ahLst/>
            <a:cxnLst/>
            <a:rect r="r" b="b" t="t" l="l"/>
            <a:pathLst>
              <a:path h="7847865" w="11779159">
                <a:moveTo>
                  <a:pt x="0" y="0"/>
                </a:moveTo>
                <a:lnTo>
                  <a:pt x="11779160" y="0"/>
                </a:lnTo>
                <a:lnTo>
                  <a:pt x="11779160" y="7847865"/>
                </a:lnTo>
                <a:lnTo>
                  <a:pt x="0" y="7847865"/>
                </a:lnTo>
                <a:lnTo>
                  <a:pt x="0" y="0"/>
                </a:lnTo>
                <a:close/>
              </a:path>
            </a:pathLst>
          </a:custGeom>
          <a:blipFill>
            <a:blip r:embed="rId6"/>
            <a:stretch>
              <a:fillRect l="0" t="0" r="0" b="0"/>
            </a:stretch>
          </a:blipFill>
        </p:spPr>
      </p:sp>
      <p:sp>
        <p:nvSpPr>
          <p:cNvPr name="TextBox 5" id="5"/>
          <p:cNvSpPr txBox="true"/>
          <p:nvPr/>
        </p:nvSpPr>
        <p:spPr>
          <a:xfrm rot="0">
            <a:off x="2293765" y="547907"/>
            <a:ext cx="14058149" cy="476250"/>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DATA FLOW DESIGN</a:t>
            </a:r>
          </a:p>
        </p:txBody>
      </p:sp>
    </p:spTree>
  </p:cSld>
  <p:clrMapOvr>
    <a:masterClrMapping/>
  </p:clrMapOvr>
  <p:transition spd="fast">
    <p:wipe dir="l"/>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351914" y="8572130"/>
            <a:ext cx="2792043" cy="2792043"/>
          </a:xfrm>
          <a:custGeom>
            <a:avLst/>
            <a:gdLst/>
            <a:ahLst/>
            <a:cxnLst/>
            <a:rect r="r" b="b" t="t" l="l"/>
            <a:pathLst>
              <a:path h="2792043" w="2792043">
                <a:moveTo>
                  <a:pt x="0" y="0"/>
                </a:moveTo>
                <a:lnTo>
                  <a:pt x="2792043" y="0"/>
                </a:lnTo>
                <a:lnTo>
                  <a:pt x="2792043" y="2792043"/>
                </a:lnTo>
                <a:lnTo>
                  <a:pt x="0" y="27920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0">
            <a:off x="-253361" y="9258300"/>
            <a:ext cx="2176444" cy="1293995"/>
          </a:xfrm>
          <a:custGeom>
            <a:avLst/>
            <a:gdLst/>
            <a:ahLst/>
            <a:cxnLst/>
            <a:rect r="r" b="b" t="t" l="l"/>
            <a:pathLst>
              <a:path h="1293995" w="2176444">
                <a:moveTo>
                  <a:pt x="0" y="1293995"/>
                </a:moveTo>
                <a:lnTo>
                  <a:pt x="2176444" y="1293995"/>
                </a:lnTo>
                <a:lnTo>
                  <a:pt x="2176444" y="0"/>
                </a:lnTo>
                <a:lnTo>
                  <a:pt x="0" y="0"/>
                </a:lnTo>
                <a:lnTo>
                  <a:pt x="0" y="129399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259141" y="1184845"/>
            <a:ext cx="10577236" cy="6023436"/>
          </a:xfrm>
          <a:custGeom>
            <a:avLst/>
            <a:gdLst/>
            <a:ahLst/>
            <a:cxnLst/>
            <a:rect r="r" b="b" t="t" l="l"/>
            <a:pathLst>
              <a:path h="6023436" w="10577236">
                <a:moveTo>
                  <a:pt x="0" y="0"/>
                </a:moveTo>
                <a:lnTo>
                  <a:pt x="10577236" y="0"/>
                </a:lnTo>
                <a:lnTo>
                  <a:pt x="10577236" y="6023436"/>
                </a:lnTo>
                <a:lnTo>
                  <a:pt x="0" y="6023436"/>
                </a:lnTo>
                <a:lnTo>
                  <a:pt x="0" y="0"/>
                </a:lnTo>
                <a:close/>
              </a:path>
            </a:pathLst>
          </a:custGeom>
          <a:blipFill>
            <a:blip r:embed="rId6"/>
            <a:stretch>
              <a:fillRect l="0" t="0" r="0" b="0"/>
            </a:stretch>
          </a:blipFill>
        </p:spPr>
      </p:sp>
      <p:sp>
        <p:nvSpPr>
          <p:cNvPr name="TextBox 5" id="5"/>
          <p:cNvSpPr txBox="true"/>
          <p:nvPr/>
        </p:nvSpPr>
        <p:spPr>
          <a:xfrm rot="0">
            <a:off x="2293765" y="547907"/>
            <a:ext cx="14058149" cy="476250"/>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MEDALLION ARCHITECTURE DESIGN </a:t>
            </a:r>
          </a:p>
        </p:txBody>
      </p:sp>
    </p:spTree>
  </p:cSld>
  <p:clrMapOvr>
    <a:masterClrMapping/>
  </p:clrMapOvr>
  <p:transition spd="fast">
    <p:wipe dir="l"/>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351914" y="8572130"/>
            <a:ext cx="2792043" cy="2792043"/>
          </a:xfrm>
          <a:custGeom>
            <a:avLst/>
            <a:gdLst/>
            <a:ahLst/>
            <a:cxnLst/>
            <a:rect r="r" b="b" t="t" l="l"/>
            <a:pathLst>
              <a:path h="2792043" w="2792043">
                <a:moveTo>
                  <a:pt x="0" y="0"/>
                </a:moveTo>
                <a:lnTo>
                  <a:pt x="2792043" y="0"/>
                </a:lnTo>
                <a:lnTo>
                  <a:pt x="2792043" y="2792043"/>
                </a:lnTo>
                <a:lnTo>
                  <a:pt x="0" y="27920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0">
            <a:off x="-253361" y="9258300"/>
            <a:ext cx="2176444" cy="1293995"/>
          </a:xfrm>
          <a:custGeom>
            <a:avLst/>
            <a:gdLst/>
            <a:ahLst/>
            <a:cxnLst/>
            <a:rect r="r" b="b" t="t" l="l"/>
            <a:pathLst>
              <a:path h="1293995" w="2176444">
                <a:moveTo>
                  <a:pt x="0" y="1293995"/>
                </a:moveTo>
                <a:lnTo>
                  <a:pt x="2176444" y="1293995"/>
                </a:lnTo>
                <a:lnTo>
                  <a:pt x="2176444" y="0"/>
                </a:lnTo>
                <a:lnTo>
                  <a:pt x="0" y="0"/>
                </a:lnTo>
                <a:lnTo>
                  <a:pt x="0" y="129399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01427" y="2279699"/>
            <a:ext cx="5588356" cy="3255217"/>
          </a:xfrm>
          <a:custGeom>
            <a:avLst/>
            <a:gdLst/>
            <a:ahLst/>
            <a:cxnLst/>
            <a:rect r="r" b="b" t="t" l="l"/>
            <a:pathLst>
              <a:path h="3255217" w="5588356">
                <a:moveTo>
                  <a:pt x="0" y="0"/>
                </a:moveTo>
                <a:lnTo>
                  <a:pt x="5588355" y="0"/>
                </a:lnTo>
                <a:lnTo>
                  <a:pt x="5588355" y="3255217"/>
                </a:lnTo>
                <a:lnTo>
                  <a:pt x="0" y="3255217"/>
                </a:lnTo>
                <a:lnTo>
                  <a:pt x="0" y="0"/>
                </a:lnTo>
                <a:close/>
              </a:path>
            </a:pathLst>
          </a:custGeom>
          <a:blipFill>
            <a:blip r:embed="rId6"/>
            <a:stretch>
              <a:fillRect l="0" t="0" r="0" b="0"/>
            </a:stretch>
          </a:blipFill>
        </p:spPr>
      </p:sp>
      <p:sp>
        <p:nvSpPr>
          <p:cNvPr name="Freeform 5" id="5"/>
          <p:cNvSpPr/>
          <p:nvPr/>
        </p:nvSpPr>
        <p:spPr>
          <a:xfrm flipH="false" flipV="false" rot="0">
            <a:off x="7533833" y="2279699"/>
            <a:ext cx="6056218" cy="3255217"/>
          </a:xfrm>
          <a:custGeom>
            <a:avLst/>
            <a:gdLst/>
            <a:ahLst/>
            <a:cxnLst/>
            <a:rect r="r" b="b" t="t" l="l"/>
            <a:pathLst>
              <a:path h="3255217" w="6056218">
                <a:moveTo>
                  <a:pt x="0" y="0"/>
                </a:moveTo>
                <a:lnTo>
                  <a:pt x="6056218" y="0"/>
                </a:lnTo>
                <a:lnTo>
                  <a:pt x="6056218" y="3255217"/>
                </a:lnTo>
                <a:lnTo>
                  <a:pt x="0" y="3255217"/>
                </a:lnTo>
                <a:lnTo>
                  <a:pt x="0" y="0"/>
                </a:lnTo>
                <a:close/>
              </a:path>
            </a:pathLst>
          </a:custGeom>
          <a:blipFill>
            <a:blip r:embed="rId7"/>
            <a:stretch>
              <a:fillRect l="0" t="0" r="0" b="0"/>
            </a:stretch>
          </a:blipFill>
        </p:spPr>
      </p:sp>
      <p:sp>
        <p:nvSpPr>
          <p:cNvPr name="Freeform 6" id="6"/>
          <p:cNvSpPr/>
          <p:nvPr/>
        </p:nvSpPr>
        <p:spPr>
          <a:xfrm flipH="false" flipV="false" rot="0">
            <a:off x="2293765" y="5930508"/>
            <a:ext cx="6222762" cy="3974789"/>
          </a:xfrm>
          <a:custGeom>
            <a:avLst/>
            <a:gdLst/>
            <a:ahLst/>
            <a:cxnLst/>
            <a:rect r="r" b="b" t="t" l="l"/>
            <a:pathLst>
              <a:path h="3974789" w="6222762">
                <a:moveTo>
                  <a:pt x="0" y="0"/>
                </a:moveTo>
                <a:lnTo>
                  <a:pt x="6222763" y="0"/>
                </a:lnTo>
                <a:lnTo>
                  <a:pt x="6222763" y="3974789"/>
                </a:lnTo>
                <a:lnTo>
                  <a:pt x="0" y="3974789"/>
                </a:lnTo>
                <a:lnTo>
                  <a:pt x="0" y="0"/>
                </a:lnTo>
                <a:close/>
              </a:path>
            </a:pathLst>
          </a:custGeom>
          <a:blipFill>
            <a:blip r:embed="rId8"/>
            <a:stretch>
              <a:fillRect l="0" t="0" r="0" b="0"/>
            </a:stretch>
          </a:blipFill>
        </p:spPr>
      </p:sp>
      <p:sp>
        <p:nvSpPr>
          <p:cNvPr name="Freeform 7" id="7"/>
          <p:cNvSpPr/>
          <p:nvPr/>
        </p:nvSpPr>
        <p:spPr>
          <a:xfrm flipH="false" flipV="false" rot="0">
            <a:off x="8809197" y="5930508"/>
            <a:ext cx="6306398" cy="3925733"/>
          </a:xfrm>
          <a:custGeom>
            <a:avLst/>
            <a:gdLst/>
            <a:ahLst/>
            <a:cxnLst/>
            <a:rect r="r" b="b" t="t" l="l"/>
            <a:pathLst>
              <a:path h="3925733" w="6306398">
                <a:moveTo>
                  <a:pt x="0" y="0"/>
                </a:moveTo>
                <a:lnTo>
                  <a:pt x="6306398" y="0"/>
                </a:lnTo>
                <a:lnTo>
                  <a:pt x="6306398" y="3925733"/>
                </a:lnTo>
                <a:lnTo>
                  <a:pt x="0" y="3925733"/>
                </a:lnTo>
                <a:lnTo>
                  <a:pt x="0" y="0"/>
                </a:lnTo>
                <a:close/>
              </a:path>
            </a:pathLst>
          </a:custGeom>
          <a:blipFill>
            <a:blip r:embed="rId9"/>
            <a:stretch>
              <a:fillRect l="0" t="0" r="0" b="0"/>
            </a:stretch>
          </a:blipFill>
        </p:spPr>
      </p:sp>
      <p:sp>
        <p:nvSpPr>
          <p:cNvPr name="TextBox 8" id="8"/>
          <p:cNvSpPr txBox="true"/>
          <p:nvPr/>
        </p:nvSpPr>
        <p:spPr>
          <a:xfrm rot="0">
            <a:off x="2293765" y="547907"/>
            <a:ext cx="14058149" cy="476250"/>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MOCKUP UI DASHBOARD DESIGN</a:t>
            </a:r>
          </a:p>
        </p:txBody>
      </p:sp>
    </p:spTree>
  </p:cSld>
  <p:clrMapOvr>
    <a:masterClrMapping/>
  </p:clrMapOvr>
  <p:transition spd="fast">
    <p:wipe dir="l"/>
  </p:transition>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351914" y="8572130"/>
            <a:ext cx="2792043" cy="2792043"/>
          </a:xfrm>
          <a:custGeom>
            <a:avLst/>
            <a:gdLst/>
            <a:ahLst/>
            <a:cxnLst/>
            <a:rect r="r" b="b" t="t" l="l"/>
            <a:pathLst>
              <a:path h="2792043" w="2792043">
                <a:moveTo>
                  <a:pt x="0" y="0"/>
                </a:moveTo>
                <a:lnTo>
                  <a:pt x="2792043" y="0"/>
                </a:lnTo>
                <a:lnTo>
                  <a:pt x="2792043" y="2792043"/>
                </a:lnTo>
                <a:lnTo>
                  <a:pt x="0" y="27920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0">
            <a:off x="-253361" y="9258300"/>
            <a:ext cx="2176444" cy="1293995"/>
          </a:xfrm>
          <a:custGeom>
            <a:avLst/>
            <a:gdLst/>
            <a:ahLst/>
            <a:cxnLst/>
            <a:rect r="r" b="b" t="t" l="l"/>
            <a:pathLst>
              <a:path h="1293995" w="2176444">
                <a:moveTo>
                  <a:pt x="0" y="1293995"/>
                </a:moveTo>
                <a:lnTo>
                  <a:pt x="2176444" y="1293995"/>
                </a:lnTo>
                <a:lnTo>
                  <a:pt x="2176444" y="0"/>
                </a:lnTo>
                <a:lnTo>
                  <a:pt x="0" y="0"/>
                </a:lnTo>
                <a:lnTo>
                  <a:pt x="0" y="129399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493371" y="2847932"/>
            <a:ext cx="11301259" cy="4591136"/>
          </a:xfrm>
          <a:custGeom>
            <a:avLst/>
            <a:gdLst/>
            <a:ahLst/>
            <a:cxnLst/>
            <a:rect r="r" b="b" t="t" l="l"/>
            <a:pathLst>
              <a:path h="4591136" w="11301259">
                <a:moveTo>
                  <a:pt x="0" y="0"/>
                </a:moveTo>
                <a:lnTo>
                  <a:pt x="11301258" y="0"/>
                </a:lnTo>
                <a:lnTo>
                  <a:pt x="11301258" y="4591136"/>
                </a:lnTo>
                <a:lnTo>
                  <a:pt x="0" y="4591136"/>
                </a:lnTo>
                <a:lnTo>
                  <a:pt x="0" y="0"/>
                </a:lnTo>
                <a:close/>
              </a:path>
            </a:pathLst>
          </a:custGeom>
          <a:blipFill>
            <a:blip r:embed="rId6"/>
            <a:stretch>
              <a:fillRect l="0" t="0" r="0" b="0"/>
            </a:stretch>
          </a:blipFill>
        </p:spPr>
      </p:sp>
      <p:sp>
        <p:nvSpPr>
          <p:cNvPr name="TextBox 5" id="5"/>
          <p:cNvSpPr txBox="true"/>
          <p:nvPr/>
        </p:nvSpPr>
        <p:spPr>
          <a:xfrm rot="0">
            <a:off x="2293765" y="547907"/>
            <a:ext cx="14058149" cy="476250"/>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MOCKUP UI DASHBOARD DESIGN</a:t>
            </a:r>
          </a:p>
        </p:txBody>
      </p:sp>
    </p:spTree>
  </p:cSld>
  <p:clrMapOvr>
    <a:masterClrMapping/>
  </p:clrMapOvr>
  <p:transition spd="fast">
    <p:wipe dir="l"/>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613257" y="5002083"/>
            <a:ext cx="15061486" cy="1905001"/>
          </a:xfrm>
          <a:prstGeom prst="rect">
            <a:avLst/>
          </a:prstGeom>
        </p:spPr>
        <p:txBody>
          <a:bodyPr anchor="t" rtlCol="false" tIns="0" lIns="0" bIns="0" rIns="0">
            <a:spAutoFit/>
          </a:bodyPr>
          <a:lstStyle/>
          <a:p>
            <a:pPr algn="ctr">
              <a:lnSpc>
                <a:spcPts val="7200"/>
              </a:lnSpc>
            </a:pPr>
            <a:r>
              <a:rPr lang="en-US" b="true" sz="8000">
                <a:solidFill>
                  <a:srgbClr val="4D818B"/>
                </a:solidFill>
                <a:latin typeface="Montserrat Bold"/>
                <a:ea typeface="Montserrat Bold"/>
                <a:cs typeface="Montserrat Bold"/>
                <a:sym typeface="Montserrat Bold"/>
              </a:rPr>
              <a:t>PENGEMBANGAN DW</a:t>
            </a:r>
          </a:p>
          <a:p>
            <a:pPr algn="ctr">
              <a:lnSpc>
                <a:spcPts val="7200"/>
              </a:lnSpc>
            </a:pPr>
          </a:p>
        </p:txBody>
      </p:sp>
      <p:sp>
        <p:nvSpPr>
          <p:cNvPr name="AutoShape 3" id="3"/>
          <p:cNvSpPr/>
          <p:nvPr/>
        </p:nvSpPr>
        <p:spPr>
          <a:xfrm>
            <a:off x="1613257" y="6458172"/>
            <a:ext cx="15061486" cy="0"/>
          </a:xfrm>
          <a:prstGeom prst="line">
            <a:avLst/>
          </a:prstGeom>
          <a:ln cap="flat" w="38100">
            <a:solidFill>
              <a:srgbClr val="74A8B3"/>
            </a:solidFill>
            <a:prstDash val="solid"/>
            <a:headEnd type="none" len="sm" w="sm"/>
            <a:tailEnd type="none" len="sm" w="sm"/>
          </a:ln>
        </p:spPr>
      </p:sp>
      <p:sp>
        <p:nvSpPr>
          <p:cNvPr name="Freeform 4" id="4"/>
          <p:cNvSpPr/>
          <p:nvPr/>
        </p:nvSpPr>
        <p:spPr>
          <a:xfrm flipH="false" flipV="false" rot="0">
            <a:off x="14832658" y="-290945"/>
            <a:ext cx="4439172" cy="2639289"/>
          </a:xfrm>
          <a:custGeom>
            <a:avLst/>
            <a:gdLst/>
            <a:ahLst/>
            <a:cxnLst/>
            <a:rect r="r" b="b" t="t" l="l"/>
            <a:pathLst>
              <a:path h="2639289" w="4439172">
                <a:moveTo>
                  <a:pt x="0" y="0"/>
                </a:moveTo>
                <a:lnTo>
                  <a:pt x="4439172" y="0"/>
                </a:lnTo>
                <a:lnTo>
                  <a:pt x="4439172" y="2639290"/>
                </a:lnTo>
                <a:lnTo>
                  <a:pt x="0" y="26392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1101247" y="-1367447"/>
            <a:ext cx="2792043" cy="2792043"/>
          </a:xfrm>
          <a:custGeom>
            <a:avLst/>
            <a:gdLst/>
            <a:ahLst/>
            <a:cxnLst/>
            <a:rect r="r" b="b" t="t" l="l"/>
            <a:pathLst>
              <a:path h="2792043" w="2792043">
                <a:moveTo>
                  <a:pt x="0" y="0"/>
                </a:moveTo>
                <a:lnTo>
                  <a:pt x="2792043" y="0"/>
                </a:lnTo>
                <a:lnTo>
                  <a:pt x="2792043" y="2792044"/>
                </a:lnTo>
                <a:lnTo>
                  <a:pt x="0" y="279204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826200" y="7786775"/>
            <a:ext cx="3709799" cy="3709799"/>
          </a:xfrm>
          <a:custGeom>
            <a:avLst/>
            <a:gdLst/>
            <a:ahLst/>
            <a:cxnLst/>
            <a:rect r="r" b="b" t="t" l="l"/>
            <a:pathLst>
              <a:path h="3709799" w="3709799">
                <a:moveTo>
                  <a:pt x="0" y="0"/>
                </a:moveTo>
                <a:lnTo>
                  <a:pt x="3709800" y="0"/>
                </a:lnTo>
                <a:lnTo>
                  <a:pt x="3709800" y="3709799"/>
                </a:lnTo>
                <a:lnTo>
                  <a:pt x="0" y="370979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true" rot="0">
            <a:off x="1028700" y="1028700"/>
            <a:ext cx="1479278" cy="879498"/>
          </a:xfrm>
          <a:custGeom>
            <a:avLst/>
            <a:gdLst/>
            <a:ahLst/>
            <a:cxnLst/>
            <a:rect r="r" b="b" t="t" l="l"/>
            <a:pathLst>
              <a:path h="879498" w="1479278">
                <a:moveTo>
                  <a:pt x="0" y="879498"/>
                </a:moveTo>
                <a:lnTo>
                  <a:pt x="1479278" y="879498"/>
                </a:lnTo>
                <a:lnTo>
                  <a:pt x="1479278" y="0"/>
                </a:lnTo>
                <a:lnTo>
                  <a:pt x="0" y="0"/>
                </a:lnTo>
                <a:lnTo>
                  <a:pt x="0" y="879498"/>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7259300" y="7458392"/>
            <a:ext cx="2426642" cy="3599816"/>
          </a:xfrm>
          <a:custGeom>
            <a:avLst/>
            <a:gdLst/>
            <a:ahLst/>
            <a:cxnLst/>
            <a:rect r="r" b="b" t="t" l="l"/>
            <a:pathLst>
              <a:path h="3599816" w="2426642">
                <a:moveTo>
                  <a:pt x="0" y="0"/>
                </a:moveTo>
                <a:lnTo>
                  <a:pt x="2426642" y="0"/>
                </a:lnTo>
                <a:lnTo>
                  <a:pt x="2426642" y="3599816"/>
                </a:lnTo>
                <a:lnTo>
                  <a:pt x="0" y="359981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transition spd="fast">
    <p:wipe dir="l"/>
  </p:transition>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TextBox 3" id="3"/>
          <p:cNvSpPr txBox="true"/>
          <p:nvPr/>
        </p:nvSpPr>
        <p:spPr>
          <a:xfrm rot="0">
            <a:off x="8682118" y="3371436"/>
            <a:ext cx="9326622" cy="42481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Pada tahap awal pengembangan Data Warehouse, kita menginstal virtual environment (venv) agar dependensi proyek tidak bercampur dengan sistem global atau proyek lain. Virtual environment berfungsi sebagai “ruang Python khusus” yang berisi interpreter, pustaka, dan paket yang hanya berlaku untuk proyek DW tersebut.</a:t>
            </a:r>
          </a:p>
        </p:txBody>
      </p:sp>
      <p:sp>
        <p:nvSpPr>
          <p:cNvPr name="Freeform 4" id="4"/>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28700" y="4876540"/>
            <a:ext cx="6518178" cy="3554275"/>
          </a:xfrm>
          <a:custGeom>
            <a:avLst/>
            <a:gdLst/>
            <a:ahLst/>
            <a:cxnLst/>
            <a:rect r="r" b="b" t="t" l="l"/>
            <a:pathLst>
              <a:path h="3554275" w="6518178">
                <a:moveTo>
                  <a:pt x="0" y="0"/>
                </a:moveTo>
                <a:lnTo>
                  <a:pt x="6518178" y="0"/>
                </a:lnTo>
                <a:lnTo>
                  <a:pt x="6518178" y="3554275"/>
                </a:lnTo>
                <a:lnTo>
                  <a:pt x="0" y="3554275"/>
                </a:lnTo>
                <a:lnTo>
                  <a:pt x="0" y="0"/>
                </a:lnTo>
                <a:close/>
              </a:path>
            </a:pathLst>
          </a:custGeom>
          <a:blipFill>
            <a:blip r:embed="rId6"/>
            <a:stretch>
              <a:fillRect l="0" t="0" r="0" b="0"/>
            </a:stretch>
          </a:blipFill>
        </p:spPr>
      </p:sp>
      <p:sp>
        <p:nvSpPr>
          <p:cNvPr name="TextBox 7" id="7"/>
          <p:cNvSpPr txBox="true"/>
          <p:nvPr/>
        </p:nvSpPr>
        <p:spPr>
          <a:xfrm rot="0">
            <a:off x="1028700" y="1626141"/>
            <a:ext cx="7422878" cy="990601"/>
          </a:xfrm>
          <a:prstGeom prst="rect">
            <a:avLst/>
          </a:prstGeom>
        </p:spPr>
        <p:txBody>
          <a:bodyPr anchor="t" rtlCol="false" tIns="0" lIns="0" bIns="0" rIns="0">
            <a:spAutoFit/>
          </a:bodyPr>
          <a:lstStyle/>
          <a:p>
            <a:pPr algn="l">
              <a:lnSpc>
                <a:spcPts val="7200"/>
              </a:lnSpc>
            </a:pPr>
            <a:r>
              <a:rPr lang="en-US" sz="8000" b="true">
                <a:solidFill>
                  <a:srgbClr val="4D818B"/>
                </a:solidFill>
                <a:latin typeface="Montserrat Bold"/>
                <a:ea typeface="Montserrat Bold"/>
                <a:cs typeface="Montserrat Bold"/>
                <a:sym typeface="Montserrat Bold"/>
              </a:rPr>
              <a:t>VENV</a:t>
            </a:r>
          </a:p>
        </p:txBody>
      </p:sp>
      <p:sp>
        <p:nvSpPr>
          <p:cNvPr name="TextBox 8" id="8"/>
          <p:cNvSpPr txBox="true"/>
          <p:nvPr/>
        </p:nvSpPr>
        <p:spPr>
          <a:xfrm rot="0">
            <a:off x="8682118" y="7850622"/>
            <a:ext cx="4775716" cy="580193"/>
          </a:xfrm>
          <a:prstGeom prst="rect">
            <a:avLst/>
          </a:prstGeom>
        </p:spPr>
        <p:txBody>
          <a:bodyPr anchor="t" rtlCol="false" tIns="0" lIns="0" bIns="0" rIns="0">
            <a:spAutoFit/>
          </a:bodyPr>
          <a:lstStyle/>
          <a:p>
            <a:pPr algn="ctr">
              <a:lnSpc>
                <a:spcPts val="4770"/>
              </a:lnSpc>
              <a:spcBef>
                <a:spcPct val="0"/>
              </a:spcBef>
            </a:pPr>
            <a:r>
              <a:rPr lang="en-US" b="true" sz="3407">
                <a:solidFill>
                  <a:srgbClr val="4D818B"/>
                </a:solidFill>
                <a:latin typeface="Montserrat Bold"/>
                <a:ea typeface="Montserrat Bold"/>
                <a:cs typeface="Montserrat Bold"/>
                <a:sym typeface="Montserrat Bold"/>
              </a:rPr>
              <a:t>python -m venv venv</a:t>
            </a:r>
          </a:p>
        </p:txBody>
      </p:sp>
    </p:spTree>
  </p:cSld>
  <p:clrMapOvr>
    <a:masterClrMapping/>
  </p:clrMapOvr>
  <p:transition spd="fast">
    <p:wipe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714110"/>
            <a:ext cx="9313999" cy="990601"/>
          </a:xfrm>
          <a:prstGeom prst="rect">
            <a:avLst/>
          </a:prstGeom>
        </p:spPr>
        <p:txBody>
          <a:bodyPr anchor="t" rtlCol="false" tIns="0" lIns="0" bIns="0" rIns="0">
            <a:spAutoFit/>
          </a:bodyPr>
          <a:lstStyle/>
          <a:p>
            <a:pPr algn="l">
              <a:lnSpc>
                <a:spcPts val="7200"/>
              </a:lnSpc>
            </a:pPr>
            <a:r>
              <a:rPr lang="en-US" sz="8000" b="true">
                <a:solidFill>
                  <a:srgbClr val="4D818B"/>
                </a:solidFill>
                <a:latin typeface="Montserrat Bold"/>
                <a:ea typeface="Montserrat Bold"/>
                <a:cs typeface="Montserrat Bold"/>
                <a:sym typeface="Montserrat Bold"/>
              </a:rPr>
              <a:t>MASALAH</a:t>
            </a:r>
          </a:p>
        </p:txBody>
      </p:sp>
      <p:sp>
        <p:nvSpPr>
          <p:cNvPr name="Freeform 3" id="3"/>
          <p:cNvSpPr/>
          <p:nvPr/>
        </p:nvSpPr>
        <p:spPr>
          <a:xfrm flipH="false" flipV="false" rot="0">
            <a:off x="14782860" y="-203351"/>
            <a:ext cx="3769315" cy="2241029"/>
          </a:xfrm>
          <a:custGeom>
            <a:avLst/>
            <a:gdLst/>
            <a:ahLst/>
            <a:cxnLst/>
            <a:rect r="r" b="b" t="t" l="l"/>
            <a:pathLst>
              <a:path h="2241029" w="3769315">
                <a:moveTo>
                  <a:pt x="0" y="0"/>
                </a:moveTo>
                <a:lnTo>
                  <a:pt x="3769315" y="0"/>
                </a:lnTo>
                <a:lnTo>
                  <a:pt x="3769315" y="2241029"/>
                </a:lnTo>
                <a:lnTo>
                  <a:pt x="0" y="22410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4" id="4"/>
          <p:cNvSpPr/>
          <p:nvPr/>
        </p:nvSpPr>
        <p:spPr>
          <a:xfrm>
            <a:off x="1028700" y="2914207"/>
            <a:ext cx="7815471" cy="0"/>
          </a:xfrm>
          <a:prstGeom prst="line">
            <a:avLst/>
          </a:prstGeom>
          <a:ln cap="flat" w="38100">
            <a:solidFill>
              <a:srgbClr val="74A8B3"/>
            </a:solidFill>
            <a:prstDash val="solid"/>
            <a:headEnd type="none" len="sm" w="sm"/>
            <a:tailEnd type="none" len="sm" w="sm"/>
          </a:ln>
        </p:spPr>
      </p:sp>
      <p:sp>
        <p:nvSpPr>
          <p:cNvPr name="TextBox 5" id="5"/>
          <p:cNvSpPr txBox="true"/>
          <p:nvPr/>
        </p:nvSpPr>
        <p:spPr>
          <a:xfrm rot="0">
            <a:off x="1028700" y="3429779"/>
            <a:ext cx="16230600" cy="5848349"/>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Fragmentasi &amp; Kualitas Data Rendah</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Data tersebar: Portal Satu Data, sistem internal, platform eksternal (Tiket.com, Traveloka)</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Missing values, format inkonsisten, penamaan tidak seragam</a:t>
            </a:r>
          </a:p>
          <a:p>
            <a:pPr algn="just">
              <a:lnSpc>
                <a:spcPts val="4200"/>
              </a:lnSpc>
            </a:pPr>
          </a:p>
          <a:p>
            <a:pPr algn="just">
              <a:lnSpc>
                <a:spcPts val="4200"/>
              </a:lnSpc>
            </a:pPr>
            <a:r>
              <a:rPr lang="en-US" sz="3000">
                <a:solidFill>
                  <a:srgbClr val="4D818B"/>
                </a:solidFill>
                <a:latin typeface="Montserrat"/>
                <a:ea typeface="Montserrat"/>
                <a:cs typeface="Montserrat"/>
                <a:sym typeface="Montserrat"/>
              </a:rPr>
              <a:t>Tidak Ada Infrastruktur Analitik</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Data publikasi mentah tanpa analisis lanjutan</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I</a:t>
            </a:r>
            <a:r>
              <a:rPr lang="en-US" sz="3000">
                <a:solidFill>
                  <a:srgbClr val="4D818B"/>
                </a:solidFill>
                <a:latin typeface="Montserrat"/>
                <a:ea typeface="Montserrat"/>
                <a:cs typeface="Montserrat"/>
                <a:sym typeface="Montserrat"/>
              </a:rPr>
              <a:t>mpact: Keputusan tidak data-driven, alokasi budget tidak optimal</a:t>
            </a:r>
          </a:p>
          <a:p>
            <a:pPr algn="just">
              <a:lnSpc>
                <a:spcPts val="4200"/>
              </a:lnSpc>
            </a:pPr>
          </a:p>
          <a:p>
            <a:pPr algn="just">
              <a:lnSpc>
                <a:spcPts val="4200"/>
              </a:lnSpc>
            </a:pPr>
          </a:p>
          <a:p>
            <a:pPr algn="just">
              <a:lnSpc>
                <a:spcPts val="4200"/>
              </a:lnSpc>
            </a:pPr>
          </a:p>
        </p:txBody>
      </p:sp>
      <p:sp>
        <p:nvSpPr>
          <p:cNvPr name="Freeform 6" id="6"/>
          <p:cNvSpPr/>
          <p:nvPr/>
        </p:nvSpPr>
        <p:spPr>
          <a:xfrm flipH="false" flipV="false" rot="0">
            <a:off x="16038669" y="8258884"/>
            <a:ext cx="3105289" cy="3105289"/>
          </a:xfrm>
          <a:custGeom>
            <a:avLst/>
            <a:gdLst/>
            <a:ahLst/>
            <a:cxnLst/>
            <a:rect r="r" b="b" t="t" l="l"/>
            <a:pathLst>
              <a:path h="3105289" w="3105289">
                <a:moveTo>
                  <a:pt x="0" y="0"/>
                </a:moveTo>
                <a:lnTo>
                  <a:pt x="3105288" y="0"/>
                </a:lnTo>
                <a:lnTo>
                  <a:pt x="3105288" y="3105289"/>
                </a:lnTo>
                <a:lnTo>
                  <a:pt x="0" y="310528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fast">
    <p:wipe dir="l"/>
  </p:transition>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97819" y="4059106"/>
            <a:ext cx="5820720" cy="5632954"/>
          </a:xfrm>
          <a:custGeom>
            <a:avLst/>
            <a:gdLst/>
            <a:ahLst/>
            <a:cxnLst/>
            <a:rect r="r" b="b" t="t" l="l"/>
            <a:pathLst>
              <a:path h="5632954" w="5820720">
                <a:moveTo>
                  <a:pt x="0" y="0"/>
                </a:moveTo>
                <a:lnTo>
                  <a:pt x="5820719" y="0"/>
                </a:lnTo>
                <a:lnTo>
                  <a:pt x="5820719" y="5632954"/>
                </a:lnTo>
                <a:lnTo>
                  <a:pt x="0" y="5632954"/>
                </a:lnTo>
                <a:lnTo>
                  <a:pt x="0" y="0"/>
                </a:lnTo>
                <a:close/>
              </a:path>
            </a:pathLst>
          </a:custGeom>
          <a:blipFill>
            <a:blip r:embed="rId6"/>
            <a:stretch>
              <a:fillRect l="0" t="0" r="0" b="0"/>
            </a:stretch>
          </a:blipFill>
        </p:spPr>
      </p:sp>
      <p:sp>
        <p:nvSpPr>
          <p:cNvPr name="TextBox 6" id="6"/>
          <p:cNvSpPr txBox="true"/>
          <p:nvPr/>
        </p:nvSpPr>
        <p:spPr>
          <a:xfrm rot="0">
            <a:off x="8515556" y="4761033"/>
            <a:ext cx="9326622" cy="21145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File requirements.txt digunakan untuk mendefinisikan seluruh dependensi Python yang dibutuhkan proyek Data Warehouse sehingga dapat diinstal otomatis</a:t>
            </a:r>
          </a:p>
        </p:txBody>
      </p:sp>
      <p:sp>
        <p:nvSpPr>
          <p:cNvPr name="TextBox 7" id="7"/>
          <p:cNvSpPr txBox="true"/>
          <p:nvPr/>
        </p:nvSpPr>
        <p:spPr>
          <a:xfrm rot="0">
            <a:off x="1028700" y="1980757"/>
            <a:ext cx="11303620" cy="1647825"/>
          </a:xfrm>
          <a:prstGeom prst="rect">
            <a:avLst/>
          </a:prstGeom>
        </p:spPr>
        <p:txBody>
          <a:bodyPr anchor="t" rtlCol="false" tIns="0" lIns="0" bIns="0" rIns="0">
            <a:spAutoFit/>
          </a:bodyPr>
          <a:lstStyle/>
          <a:p>
            <a:pPr algn="l">
              <a:lnSpc>
                <a:spcPts val="6299"/>
              </a:lnSpc>
            </a:pPr>
            <a:r>
              <a:rPr lang="en-US" sz="6999" b="true">
                <a:solidFill>
                  <a:srgbClr val="4D818B"/>
                </a:solidFill>
                <a:latin typeface="Montserrat Bold"/>
                <a:ea typeface="Montserrat Bold"/>
                <a:cs typeface="Montserrat Bold"/>
                <a:sym typeface="Montserrat Bold"/>
              </a:rPr>
              <a:t>Requirements.txt</a:t>
            </a:r>
          </a:p>
          <a:p>
            <a:pPr algn="l">
              <a:lnSpc>
                <a:spcPts val="6299"/>
              </a:lnSpc>
            </a:pPr>
          </a:p>
        </p:txBody>
      </p:sp>
      <p:sp>
        <p:nvSpPr>
          <p:cNvPr name="TextBox 8" id="8"/>
          <p:cNvSpPr txBox="true"/>
          <p:nvPr/>
        </p:nvSpPr>
        <p:spPr>
          <a:xfrm rot="0">
            <a:off x="8515556" y="7543671"/>
            <a:ext cx="6652975" cy="1180268"/>
          </a:xfrm>
          <a:prstGeom prst="rect">
            <a:avLst/>
          </a:prstGeom>
        </p:spPr>
        <p:txBody>
          <a:bodyPr anchor="t" rtlCol="false" tIns="0" lIns="0" bIns="0" rIns="0">
            <a:spAutoFit/>
          </a:bodyPr>
          <a:lstStyle/>
          <a:p>
            <a:pPr algn="ctr">
              <a:lnSpc>
                <a:spcPts val="4770"/>
              </a:lnSpc>
            </a:pPr>
            <a:r>
              <a:rPr lang="en-US" sz="3407" b="true">
                <a:solidFill>
                  <a:srgbClr val="4D818B"/>
                </a:solidFill>
                <a:latin typeface="Montserrat Bold"/>
                <a:ea typeface="Montserrat Bold"/>
                <a:cs typeface="Montserrat Bold"/>
                <a:sym typeface="Montserrat Bold"/>
              </a:rPr>
              <a:t>pip install -r requirements.txt</a:t>
            </a:r>
          </a:p>
          <a:p>
            <a:pPr algn="ctr">
              <a:lnSpc>
                <a:spcPts val="4770"/>
              </a:lnSpc>
              <a:spcBef>
                <a:spcPct val="0"/>
              </a:spcBef>
            </a:pPr>
          </a:p>
        </p:txBody>
      </p:sp>
    </p:spTree>
  </p:cSld>
  <p:clrMapOvr>
    <a:masterClrMapping/>
  </p:clrMapOvr>
  <p:transition spd="fast">
    <p:wipe dir="l"/>
  </p:transition>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28700" y="4526489"/>
            <a:ext cx="6926548" cy="2929943"/>
          </a:xfrm>
          <a:custGeom>
            <a:avLst/>
            <a:gdLst/>
            <a:ahLst/>
            <a:cxnLst/>
            <a:rect r="r" b="b" t="t" l="l"/>
            <a:pathLst>
              <a:path h="2929943" w="6926548">
                <a:moveTo>
                  <a:pt x="0" y="0"/>
                </a:moveTo>
                <a:lnTo>
                  <a:pt x="6926548" y="0"/>
                </a:lnTo>
                <a:lnTo>
                  <a:pt x="6926548" y="2929943"/>
                </a:lnTo>
                <a:lnTo>
                  <a:pt x="0" y="2929943"/>
                </a:lnTo>
                <a:lnTo>
                  <a:pt x="0" y="0"/>
                </a:lnTo>
                <a:close/>
              </a:path>
            </a:pathLst>
          </a:custGeom>
          <a:blipFill>
            <a:blip r:embed="rId6"/>
            <a:stretch>
              <a:fillRect l="0" t="0" r="0" b="0"/>
            </a:stretch>
          </a:blipFill>
        </p:spPr>
      </p:sp>
      <p:sp>
        <p:nvSpPr>
          <p:cNvPr name="TextBox 6" id="6"/>
          <p:cNvSpPr txBox="true"/>
          <p:nvPr/>
        </p:nvSpPr>
        <p:spPr>
          <a:xfrm rot="0">
            <a:off x="8682118" y="4105510"/>
            <a:ext cx="9326622" cy="37147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Folder raw/ menyimpan dataset mentah sebelum proses ETL, terdiri dari dua kategori:</a:t>
            </a:r>
          </a:p>
          <a:p>
            <a:pPr algn="just" marL="647700" indent="-323850" lvl="1">
              <a:lnSpc>
                <a:spcPts val="4200"/>
              </a:lnSpc>
              <a:buFont typeface="Arial"/>
              <a:buChar char="•"/>
            </a:pPr>
            <a:r>
              <a:rPr lang="en-US" sz="3000">
                <a:solidFill>
                  <a:srgbClr val="4D818B"/>
                </a:solidFill>
                <a:latin typeface="Montserrat"/>
                <a:ea typeface="Montserrat"/>
                <a:cs typeface="Montserrat"/>
                <a:sym typeface="Montserrat"/>
              </a:rPr>
              <a:t>portal_satu_data/ yaitu Data kunjungan wisata dari Jakarta Open Data (XLSX)</a:t>
            </a:r>
          </a:p>
          <a:p>
            <a:pPr algn="just" marL="647700" indent="-323850" lvl="1">
              <a:lnSpc>
                <a:spcPts val="4200"/>
              </a:lnSpc>
              <a:buFont typeface="Arial"/>
              <a:buChar char="•"/>
            </a:pPr>
            <a:r>
              <a:rPr lang="en-US" sz="3000">
                <a:solidFill>
                  <a:srgbClr val="4D818B"/>
                </a:solidFill>
                <a:latin typeface="Montserrat"/>
                <a:ea typeface="Montserrat"/>
                <a:cs typeface="Montserrat"/>
                <a:sym typeface="Montserrat"/>
              </a:rPr>
              <a:t>manual_collection/ yaitu Data harga tiket dikumpulkan manual (Excel)</a:t>
            </a:r>
          </a:p>
          <a:p>
            <a:pPr algn="just">
              <a:lnSpc>
                <a:spcPts val="4200"/>
              </a:lnSpc>
            </a:pPr>
          </a:p>
        </p:txBody>
      </p:sp>
      <p:sp>
        <p:nvSpPr>
          <p:cNvPr name="TextBox 7" id="7"/>
          <p:cNvSpPr txBox="true"/>
          <p:nvPr/>
        </p:nvSpPr>
        <p:spPr>
          <a:xfrm rot="0">
            <a:off x="1028700" y="2270376"/>
            <a:ext cx="11303620" cy="857250"/>
          </a:xfrm>
          <a:prstGeom prst="rect">
            <a:avLst/>
          </a:prstGeom>
        </p:spPr>
        <p:txBody>
          <a:bodyPr anchor="t" rtlCol="false" tIns="0" lIns="0" bIns="0" rIns="0">
            <a:spAutoFit/>
          </a:bodyPr>
          <a:lstStyle/>
          <a:p>
            <a:pPr algn="l">
              <a:lnSpc>
                <a:spcPts val="6299"/>
              </a:lnSpc>
            </a:pPr>
            <a:r>
              <a:rPr lang="en-US" sz="6999" b="true">
                <a:solidFill>
                  <a:srgbClr val="4D818B"/>
                </a:solidFill>
                <a:latin typeface="Montserrat Bold"/>
                <a:ea typeface="Montserrat Bold"/>
                <a:cs typeface="Montserrat Bold"/>
                <a:sym typeface="Montserrat Bold"/>
              </a:rPr>
              <a:t>Data Raw</a:t>
            </a:r>
          </a:p>
        </p:txBody>
      </p:sp>
    </p:spTree>
  </p:cSld>
  <p:clrMapOvr>
    <a:masterClrMapping/>
  </p:clrMapOvr>
  <p:transition spd="fast">
    <p:wipe dir="l"/>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180080" y="4140633"/>
            <a:ext cx="6304679" cy="3181350"/>
          </a:xfrm>
          <a:prstGeom prst="rect">
            <a:avLst/>
          </a:prstGeom>
        </p:spPr>
        <p:txBody>
          <a:bodyPr anchor="t" rtlCol="false" tIns="0" lIns="0" bIns="0" rIns="0">
            <a:spAutoFit/>
          </a:bodyPr>
          <a:lstStyle/>
          <a:p>
            <a:pPr algn="l">
              <a:lnSpc>
                <a:spcPts val="4200"/>
              </a:lnSpc>
            </a:pPr>
            <a:r>
              <a:rPr lang="en-US" sz="3000" b="true">
                <a:solidFill>
                  <a:srgbClr val="4D818B"/>
                </a:solidFill>
                <a:latin typeface="Montserrat Medium"/>
                <a:ea typeface="Montserrat Medium"/>
                <a:cs typeface="Montserrat Medium"/>
                <a:sym typeface="Montserrat Medium"/>
              </a:rPr>
              <a:t>Kelas </a:t>
            </a:r>
            <a:r>
              <a:rPr lang="en-US" sz="3000">
                <a:solidFill>
                  <a:srgbClr val="4D818B"/>
                </a:solidFill>
                <a:latin typeface="Montserrat"/>
                <a:ea typeface="Montserrat"/>
                <a:cs typeface="Montserrat"/>
                <a:sym typeface="Montserrat"/>
              </a:rPr>
              <a:t>DataExtractor</a:t>
            </a:r>
          </a:p>
          <a:p>
            <a:pPr algn="just">
              <a:lnSpc>
                <a:spcPts val="4200"/>
              </a:lnSpc>
            </a:pPr>
            <a:r>
              <a:rPr lang="en-US" sz="3000">
                <a:solidFill>
                  <a:srgbClr val="4D818B"/>
                </a:solidFill>
                <a:latin typeface="Montserrat"/>
                <a:ea typeface="Montserrat"/>
                <a:cs typeface="Montserrat"/>
                <a:sym typeface="Montserrat"/>
              </a:rPr>
              <a:t>Modul Extract dalam pipeline ETL untuk mengambil data mentah dari file Excel.</a:t>
            </a:r>
          </a:p>
          <a:p>
            <a:pPr algn="just">
              <a:lnSpc>
                <a:spcPts val="4200"/>
              </a:lnSpc>
            </a:pPr>
          </a:p>
          <a:p>
            <a:pPr algn="just">
              <a:lnSpc>
                <a:spcPts val="4200"/>
              </a:lnSpc>
            </a:pPr>
          </a:p>
        </p:txBody>
      </p:sp>
      <p:sp>
        <p:nvSpPr>
          <p:cNvPr name="TextBox 6" id="6"/>
          <p:cNvSpPr txBox="true"/>
          <p:nvPr/>
        </p:nvSpPr>
        <p:spPr>
          <a:xfrm rot="0">
            <a:off x="1028700" y="2270376"/>
            <a:ext cx="11303620" cy="857250"/>
          </a:xfrm>
          <a:prstGeom prst="rect">
            <a:avLst/>
          </a:prstGeom>
        </p:spPr>
        <p:txBody>
          <a:bodyPr anchor="t" rtlCol="false" tIns="0" lIns="0" bIns="0" rIns="0">
            <a:spAutoFit/>
          </a:bodyPr>
          <a:lstStyle/>
          <a:p>
            <a:pPr algn="l">
              <a:lnSpc>
                <a:spcPts val="6299"/>
              </a:lnSpc>
            </a:pPr>
            <a:r>
              <a:rPr lang="en-US" sz="6999" b="true">
                <a:solidFill>
                  <a:srgbClr val="4D818B"/>
                </a:solidFill>
                <a:latin typeface="Montserrat Bold"/>
                <a:ea typeface="Montserrat Bold"/>
                <a:cs typeface="Montserrat Bold"/>
                <a:sym typeface="Montserrat Bold"/>
              </a:rPr>
              <a:t>Extract.py</a:t>
            </a:r>
          </a:p>
        </p:txBody>
      </p:sp>
      <p:sp>
        <p:nvSpPr>
          <p:cNvPr name="TextBox 7" id="7"/>
          <p:cNvSpPr txBox="true"/>
          <p:nvPr/>
        </p:nvSpPr>
        <p:spPr>
          <a:xfrm rot="0">
            <a:off x="1180080" y="7462937"/>
            <a:ext cx="6790046" cy="3181350"/>
          </a:xfrm>
          <a:prstGeom prst="rect">
            <a:avLst/>
          </a:prstGeom>
        </p:spPr>
        <p:txBody>
          <a:bodyPr anchor="t" rtlCol="false" tIns="0" lIns="0" bIns="0" rIns="0">
            <a:spAutoFit/>
          </a:bodyPr>
          <a:lstStyle/>
          <a:p>
            <a:pPr algn="l">
              <a:lnSpc>
                <a:spcPts val="4200"/>
              </a:lnSpc>
            </a:pPr>
            <a:r>
              <a:rPr lang="en-US" sz="3000">
                <a:solidFill>
                  <a:srgbClr val="4D818B"/>
                </a:solidFill>
                <a:latin typeface="Montserrat"/>
                <a:ea typeface="Montserrat"/>
                <a:cs typeface="Montserrat"/>
                <a:sym typeface="Montserrat"/>
              </a:rPr>
              <a:t>extract_kunjungan_data()</a:t>
            </a:r>
          </a:p>
          <a:p>
            <a:pPr algn="l">
              <a:lnSpc>
                <a:spcPts val="4200"/>
              </a:lnSpc>
            </a:pPr>
            <a:r>
              <a:rPr lang="en-US" sz="3000">
                <a:solidFill>
                  <a:srgbClr val="4D818B"/>
                </a:solidFill>
                <a:latin typeface="Montserrat"/>
                <a:ea typeface="Montserrat"/>
                <a:cs typeface="Montserrat"/>
                <a:sym typeface="Montserrat"/>
              </a:rPr>
              <a:t>Ekstrak data kunjungan dari Portal Satu Data → validasi kolom → return DataFrame atau error</a:t>
            </a:r>
          </a:p>
          <a:p>
            <a:pPr algn="l">
              <a:lnSpc>
                <a:spcPts val="4200"/>
              </a:lnSpc>
            </a:pPr>
          </a:p>
          <a:p>
            <a:pPr algn="l">
              <a:lnSpc>
                <a:spcPts val="4200"/>
              </a:lnSpc>
            </a:pPr>
          </a:p>
        </p:txBody>
      </p:sp>
      <p:sp>
        <p:nvSpPr>
          <p:cNvPr name="TextBox 8" id="8"/>
          <p:cNvSpPr txBox="true"/>
          <p:nvPr/>
        </p:nvSpPr>
        <p:spPr>
          <a:xfrm rot="0">
            <a:off x="9927798" y="5297192"/>
            <a:ext cx="6304679" cy="3181350"/>
          </a:xfrm>
          <a:prstGeom prst="rect">
            <a:avLst/>
          </a:prstGeom>
        </p:spPr>
        <p:txBody>
          <a:bodyPr anchor="t" rtlCol="false" tIns="0" lIns="0" bIns="0" rIns="0">
            <a:spAutoFit/>
          </a:bodyPr>
          <a:lstStyle/>
          <a:p>
            <a:pPr algn="l">
              <a:lnSpc>
                <a:spcPts val="4200"/>
              </a:lnSpc>
            </a:pPr>
            <a:r>
              <a:rPr lang="en-US" sz="3000">
                <a:solidFill>
                  <a:srgbClr val="4D818B"/>
                </a:solidFill>
                <a:latin typeface="Montserrat"/>
                <a:ea typeface="Montserrat"/>
                <a:cs typeface="Montserrat"/>
                <a:sym typeface="Montserrat"/>
              </a:rPr>
              <a:t>extract_harga_data()</a:t>
            </a:r>
          </a:p>
          <a:p>
            <a:pPr algn="l">
              <a:lnSpc>
                <a:spcPts val="4200"/>
              </a:lnSpc>
            </a:pPr>
            <a:r>
              <a:rPr lang="en-US" sz="3000">
                <a:solidFill>
                  <a:srgbClr val="4D818B"/>
                </a:solidFill>
                <a:latin typeface="Montserrat"/>
                <a:ea typeface="Montserrat"/>
                <a:cs typeface="Montserrat"/>
                <a:sym typeface="Montserrat"/>
              </a:rPr>
              <a:t>Ekstrak data harga manual → validasi → return DataFrame/None + statistik dasar</a:t>
            </a:r>
          </a:p>
          <a:p>
            <a:pPr algn="l">
              <a:lnSpc>
                <a:spcPts val="4200"/>
              </a:lnSpc>
            </a:pPr>
          </a:p>
        </p:txBody>
      </p:sp>
    </p:spTree>
  </p:cSld>
  <p:clrMapOvr>
    <a:masterClrMapping/>
  </p:clrMapOvr>
  <p:transition spd="fast">
    <p:wipe dir="l"/>
  </p:transition>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1447227" y="6046359"/>
            <a:ext cx="6304679" cy="1581150"/>
          </a:xfrm>
          <a:prstGeom prst="rect">
            <a:avLst/>
          </a:prstGeom>
        </p:spPr>
        <p:txBody>
          <a:bodyPr anchor="t" rtlCol="false" tIns="0" lIns="0" bIns="0" rIns="0">
            <a:spAutoFit/>
          </a:bodyPr>
          <a:lstStyle/>
          <a:p>
            <a:pPr algn="l">
              <a:lnSpc>
                <a:spcPts val="4200"/>
              </a:lnSpc>
            </a:pPr>
            <a:r>
              <a:rPr lang="en-US" sz="3000" b="true">
                <a:solidFill>
                  <a:srgbClr val="4D818B"/>
                </a:solidFill>
                <a:latin typeface="Montserrat Medium"/>
                <a:ea typeface="Montserrat Medium"/>
                <a:cs typeface="Montserrat Medium"/>
                <a:sym typeface="Montserrat Medium"/>
              </a:rPr>
              <a:t>Kelas </a:t>
            </a:r>
            <a:r>
              <a:rPr lang="en-US" sz="3000">
                <a:solidFill>
                  <a:srgbClr val="4D818B"/>
                </a:solidFill>
                <a:latin typeface="Montserrat"/>
                <a:ea typeface="Montserrat"/>
                <a:cs typeface="Montserrat"/>
                <a:sym typeface="Montserrat"/>
              </a:rPr>
              <a:t>DataTransformer</a:t>
            </a:r>
          </a:p>
          <a:p>
            <a:pPr algn="l">
              <a:lnSpc>
                <a:spcPts val="4200"/>
              </a:lnSpc>
            </a:pPr>
            <a:r>
              <a:rPr lang="en-US" sz="3000">
                <a:solidFill>
                  <a:srgbClr val="4D818B"/>
                </a:solidFill>
                <a:latin typeface="Montserrat"/>
                <a:ea typeface="Montserrat"/>
                <a:cs typeface="Montserrat"/>
                <a:sym typeface="Montserrat"/>
              </a:rPr>
              <a:t>Transform data FROM staging database ke struktur dimensi </a:t>
            </a:r>
          </a:p>
        </p:txBody>
      </p:sp>
      <p:sp>
        <p:nvSpPr>
          <p:cNvPr name="TextBox 6" id="6"/>
          <p:cNvSpPr txBox="true"/>
          <p:nvPr/>
        </p:nvSpPr>
        <p:spPr>
          <a:xfrm rot="0">
            <a:off x="1028700" y="2270376"/>
            <a:ext cx="11303620" cy="857250"/>
          </a:xfrm>
          <a:prstGeom prst="rect">
            <a:avLst/>
          </a:prstGeom>
        </p:spPr>
        <p:txBody>
          <a:bodyPr anchor="t" rtlCol="false" tIns="0" lIns="0" bIns="0" rIns="0">
            <a:spAutoFit/>
          </a:bodyPr>
          <a:lstStyle/>
          <a:p>
            <a:pPr algn="l">
              <a:lnSpc>
                <a:spcPts val="6299"/>
              </a:lnSpc>
            </a:pPr>
            <a:r>
              <a:rPr lang="en-US" sz="6999" b="true">
                <a:solidFill>
                  <a:srgbClr val="4D818B"/>
                </a:solidFill>
                <a:latin typeface="Montserrat Bold"/>
                <a:ea typeface="Montserrat Bold"/>
                <a:cs typeface="Montserrat Bold"/>
                <a:sym typeface="Montserrat Bold"/>
              </a:rPr>
              <a:t>Transform.py</a:t>
            </a:r>
          </a:p>
        </p:txBody>
      </p:sp>
      <p:sp>
        <p:nvSpPr>
          <p:cNvPr name="TextBox 7" id="7"/>
          <p:cNvSpPr txBox="true"/>
          <p:nvPr/>
        </p:nvSpPr>
        <p:spPr>
          <a:xfrm rot="0">
            <a:off x="717170" y="4530648"/>
            <a:ext cx="9745682" cy="5314950"/>
          </a:xfrm>
          <a:prstGeom prst="rect">
            <a:avLst/>
          </a:prstGeom>
        </p:spPr>
        <p:txBody>
          <a:bodyPr anchor="t" rtlCol="false" tIns="0" lIns="0" bIns="0" rIns="0">
            <a:spAutoFit/>
          </a:bodyPr>
          <a:lstStyle/>
          <a:p>
            <a:pPr algn="l">
              <a:lnSpc>
                <a:spcPts val="4200"/>
              </a:lnSpc>
            </a:pPr>
            <a:r>
              <a:rPr lang="en-US" sz="3000" b="true">
                <a:solidFill>
                  <a:srgbClr val="4D818B"/>
                </a:solidFill>
                <a:latin typeface="Montserrat Medium"/>
                <a:ea typeface="Montserrat Medium"/>
                <a:cs typeface="Montserrat Medium"/>
                <a:sym typeface="Montserrat Medium"/>
              </a:rPr>
              <a:t>Method </a:t>
            </a:r>
            <a:r>
              <a:rPr lang="en-US" sz="3000">
                <a:solidFill>
                  <a:srgbClr val="4D818B"/>
                </a:solidFill>
                <a:latin typeface="Montserrat"/>
                <a:ea typeface="Montserrat"/>
                <a:cs typeface="Montserrat"/>
                <a:sym typeface="Montserrat"/>
              </a:rPr>
              <a:t>transform_harga_data(df_harga)</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Mapping data harga Excel dengan dim_objek_wisata via JOIN berdasarkan nama objek</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Data cleaning: clean_text() untuk matching akurat, set harga = 0 jika gratis</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Konversi tipe data (int, date) dan hapus duplikat</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Output: DataFrame siap dimuat ke dim_price</a:t>
            </a:r>
          </a:p>
          <a:p>
            <a:pPr algn="l">
              <a:lnSpc>
                <a:spcPts val="4200"/>
              </a:lnSpc>
            </a:pPr>
          </a:p>
        </p:txBody>
      </p:sp>
    </p:spTree>
  </p:cSld>
  <p:clrMapOvr>
    <a:masterClrMapping/>
  </p:clrMapOvr>
  <p:transition spd="fast">
    <p:wipe dir="l"/>
  </p:transition>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1163031" y="2838450"/>
            <a:ext cx="6304679" cy="7448550"/>
          </a:xfrm>
          <a:prstGeom prst="rect">
            <a:avLst/>
          </a:prstGeom>
        </p:spPr>
        <p:txBody>
          <a:bodyPr anchor="t" rtlCol="false" tIns="0" lIns="0" bIns="0" rIns="0">
            <a:spAutoFit/>
          </a:bodyPr>
          <a:lstStyle/>
          <a:p>
            <a:pPr algn="l">
              <a:lnSpc>
                <a:spcPts val="4200"/>
              </a:lnSpc>
            </a:pPr>
            <a:r>
              <a:rPr lang="en-US" sz="3000" b="true">
                <a:solidFill>
                  <a:srgbClr val="4D818B"/>
                </a:solidFill>
                <a:latin typeface="Montserrat Medium"/>
                <a:ea typeface="Montserrat Medium"/>
                <a:cs typeface="Montserrat Medium"/>
                <a:sym typeface="Montserrat Medium"/>
              </a:rPr>
              <a:t>Method </a:t>
            </a:r>
            <a:r>
              <a:rPr lang="en-US" sz="3000">
                <a:solidFill>
                  <a:srgbClr val="4D818B"/>
                </a:solidFill>
                <a:latin typeface="Montserrat"/>
                <a:ea typeface="Montserrat"/>
                <a:cs typeface="Montserrat"/>
                <a:sym typeface="Montserrat"/>
              </a:rPr>
              <a:t>build_dim_objek_wisata()</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Ekstrak objek wisata unik dari staging_kunjungan_raw</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Parsing wilayah dari alamat via extract_wilayah_from_alamat()</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Data cleaning: clean_text() untuk nama dan alamat, hapus duplikat</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Output: DataFrame siap dimuat ke dim_objek_wisata</a:t>
            </a:r>
          </a:p>
          <a:p>
            <a:pPr algn="l">
              <a:lnSpc>
                <a:spcPts val="4200"/>
              </a:lnSpc>
            </a:pPr>
          </a:p>
        </p:txBody>
      </p:sp>
      <p:sp>
        <p:nvSpPr>
          <p:cNvPr name="TextBox 6" id="6"/>
          <p:cNvSpPr txBox="true"/>
          <p:nvPr/>
        </p:nvSpPr>
        <p:spPr>
          <a:xfrm rot="0">
            <a:off x="1028700" y="2270376"/>
            <a:ext cx="11303620" cy="857250"/>
          </a:xfrm>
          <a:prstGeom prst="rect">
            <a:avLst/>
          </a:prstGeom>
        </p:spPr>
        <p:txBody>
          <a:bodyPr anchor="t" rtlCol="false" tIns="0" lIns="0" bIns="0" rIns="0">
            <a:spAutoFit/>
          </a:bodyPr>
          <a:lstStyle/>
          <a:p>
            <a:pPr algn="l">
              <a:lnSpc>
                <a:spcPts val="6299"/>
              </a:lnSpc>
            </a:pPr>
            <a:r>
              <a:rPr lang="en-US" sz="6999" b="true">
                <a:solidFill>
                  <a:srgbClr val="4D818B"/>
                </a:solidFill>
                <a:latin typeface="Montserrat Bold"/>
                <a:ea typeface="Montserrat Bold"/>
                <a:cs typeface="Montserrat Bold"/>
                <a:sym typeface="Montserrat Bold"/>
              </a:rPr>
              <a:t>Transform.py</a:t>
            </a:r>
          </a:p>
        </p:txBody>
      </p:sp>
      <p:sp>
        <p:nvSpPr>
          <p:cNvPr name="TextBox 7" id="7"/>
          <p:cNvSpPr txBox="true"/>
          <p:nvPr/>
        </p:nvSpPr>
        <p:spPr>
          <a:xfrm rot="0">
            <a:off x="1028700" y="4705350"/>
            <a:ext cx="9745682" cy="3714750"/>
          </a:xfrm>
          <a:prstGeom prst="rect">
            <a:avLst/>
          </a:prstGeom>
        </p:spPr>
        <p:txBody>
          <a:bodyPr anchor="t" rtlCol="false" tIns="0" lIns="0" bIns="0" rIns="0">
            <a:spAutoFit/>
          </a:bodyPr>
          <a:lstStyle/>
          <a:p>
            <a:pPr algn="l">
              <a:lnSpc>
                <a:spcPts val="4200"/>
              </a:lnSpc>
            </a:pPr>
            <a:r>
              <a:rPr lang="en-US" sz="3000" b="true">
                <a:solidFill>
                  <a:srgbClr val="4D818B"/>
                </a:solidFill>
                <a:latin typeface="Montserrat Medium"/>
                <a:ea typeface="Montserrat Medium"/>
                <a:cs typeface="Montserrat Medium"/>
                <a:sym typeface="Montserrat Medium"/>
              </a:rPr>
              <a:t>Method </a:t>
            </a:r>
            <a:r>
              <a:rPr lang="en-US" sz="3000">
                <a:solidFill>
                  <a:srgbClr val="4D818B"/>
                </a:solidFill>
                <a:latin typeface="Montserrat"/>
                <a:ea typeface="Montserrat"/>
                <a:cs typeface="Montserrat"/>
                <a:sym typeface="Montserrat"/>
              </a:rPr>
              <a:t>build_dim_time()</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Ekstrak periode unik dari staging_kunjungan_raw (is_processed = FALSE)</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Parse periode → bulan, tahun, kuartal via extract_periode_info()</a:t>
            </a:r>
          </a:p>
          <a:p>
            <a:pPr algn="l" marL="647700" indent="-323850" lvl="1">
              <a:lnSpc>
                <a:spcPts val="4200"/>
              </a:lnSpc>
              <a:buFont typeface="Arial"/>
              <a:buChar char="•"/>
            </a:pPr>
            <a:r>
              <a:rPr lang="en-US" sz="3000">
                <a:solidFill>
                  <a:srgbClr val="4D818B"/>
                </a:solidFill>
                <a:latin typeface="Montserrat"/>
                <a:ea typeface="Montserrat"/>
                <a:cs typeface="Montserrat"/>
                <a:sym typeface="Montserrat"/>
              </a:rPr>
              <a:t>Output: DataFrame siap dimuat ke dim_time</a:t>
            </a:r>
          </a:p>
          <a:p>
            <a:pPr algn="l">
              <a:lnSpc>
                <a:spcPts val="4200"/>
              </a:lnSpc>
            </a:pPr>
          </a:p>
        </p:txBody>
      </p:sp>
    </p:spTree>
  </p:cSld>
  <p:clrMapOvr>
    <a:masterClrMapping/>
  </p:clrMapOvr>
  <p:transition spd="fast">
    <p:wipe dir="l"/>
  </p:transition>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2270376"/>
            <a:ext cx="11303620" cy="857250"/>
          </a:xfrm>
          <a:prstGeom prst="rect">
            <a:avLst/>
          </a:prstGeom>
        </p:spPr>
        <p:txBody>
          <a:bodyPr anchor="t" rtlCol="false" tIns="0" lIns="0" bIns="0" rIns="0">
            <a:spAutoFit/>
          </a:bodyPr>
          <a:lstStyle/>
          <a:p>
            <a:pPr algn="l">
              <a:lnSpc>
                <a:spcPts val="6299"/>
              </a:lnSpc>
            </a:pPr>
            <a:r>
              <a:rPr lang="en-US" sz="6999" b="true">
                <a:solidFill>
                  <a:srgbClr val="4D818B"/>
                </a:solidFill>
                <a:latin typeface="Montserrat Bold"/>
                <a:ea typeface="Montserrat Bold"/>
                <a:cs typeface="Montserrat Bold"/>
                <a:sym typeface="Montserrat Bold"/>
              </a:rPr>
              <a:t>Load.py</a:t>
            </a:r>
          </a:p>
        </p:txBody>
      </p:sp>
      <p:sp>
        <p:nvSpPr>
          <p:cNvPr name="TextBox 6" id="6"/>
          <p:cNvSpPr txBox="true"/>
          <p:nvPr/>
        </p:nvSpPr>
        <p:spPr>
          <a:xfrm rot="0">
            <a:off x="1028700" y="3741652"/>
            <a:ext cx="6467957" cy="7406005"/>
          </a:xfrm>
          <a:prstGeom prst="rect">
            <a:avLst/>
          </a:prstGeom>
        </p:spPr>
        <p:txBody>
          <a:bodyPr anchor="t" rtlCol="false" tIns="0" lIns="0" bIns="0" rIns="0">
            <a:spAutoFit/>
          </a:bodyPr>
          <a:lstStyle/>
          <a:p>
            <a:pPr algn="l">
              <a:lnSpc>
                <a:spcPts val="3919"/>
              </a:lnSpc>
            </a:pPr>
            <a:r>
              <a:rPr lang="en-US" sz="2799" b="true">
                <a:solidFill>
                  <a:srgbClr val="4D818B"/>
                </a:solidFill>
                <a:latin typeface="Montserrat Medium"/>
                <a:ea typeface="Montserrat Medium"/>
                <a:cs typeface="Montserrat Medium"/>
                <a:sym typeface="Montserrat Medium"/>
              </a:rPr>
              <a:t>Kelas </a:t>
            </a:r>
            <a:r>
              <a:rPr lang="en-US" sz="2799">
                <a:solidFill>
                  <a:srgbClr val="4D818B"/>
                </a:solidFill>
                <a:latin typeface="Montserrat"/>
                <a:ea typeface="Montserrat"/>
                <a:cs typeface="Montserrat"/>
                <a:sym typeface="Montserrat"/>
              </a:rPr>
              <a:t>DataLoader</a:t>
            </a:r>
          </a:p>
          <a:p>
            <a:pPr algn="l">
              <a:lnSpc>
                <a:spcPts val="3919"/>
              </a:lnSpc>
            </a:pPr>
            <a:r>
              <a:rPr lang="en-US" sz="2799">
                <a:solidFill>
                  <a:srgbClr val="4D818B"/>
                </a:solidFill>
                <a:latin typeface="Montserrat"/>
                <a:ea typeface="Montserrat"/>
                <a:cs typeface="Montserrat"/>
                <a:sym typeface="Montserrat"/>
              </a:rPr>
              <a:t>Load data ke database dengan operasi INSERT/UPDATE dan validasi.</a:t>
            </a:r>
          </a:p>
          <a:p>
            <a:pPr algn="l">
              <a:lnSpc>
                <a:spcPts val="3919"/>
              </a:lnSpc>
            </a:pPr>
          </a:p>
          <a:p>
            <a:pPr algn="l">
              <a:lnSpc>
                <a:spcPts val="3919"/>
              </a:lnSpc>
            </a:pPr>
            <a:r>
              <a:rPr lang="en-US" sz="2799">
                <a:solidFill>
                  <a:srgbClr val="4D818B"/>
                </a:solidFill>
                <a:latin typeface="Montserrat"/>
                <a:ea typeface="Montserrat"/>
                <a:cs typeface="Montserrat"/>
                <a:sym typeface="Montserrat"/>
              </a:rPr>
              <a:t>load_to_staging() → RAW data ke staging (batch 1000 rows)</a:t>
            </a:r>
          </a:p>
          <a:p>
            <a:pPr algn="l">
              <a:lnSpc>
                <a:spcPts val="3919"/>
              </a:lnSpc>
            </a:pPr>
          </a:p>
          <a:p>
            <a:pPr algn="l">
              <a:lnSpc>
                <a:spcPts val="3919"/>
              </a:lnSpc>
            </a:pPr>
            <a:r>
              <a:rPr lang="en-US" sz="2799">
                <a:solidFill>
                  <a:srgbClr val="4D818B"/>
                </a:solidFill>
                <a:latin typeface="Montserrat"/>
                <a:ea typeface="Montserrat"/>
                <a:cs typeface="Montserrat"/>
                <a:sym typeface="Montserrat"/>
              </a:rPr>
              <a:t>load_dim_time() → Dimensi waktu (skip duplikat via ON CONFLICT)</a:t>
            </a:r>
          </a:p>
          <a:p>
            <a:pPr algn="l">
              <a:lnSpc>
                <a:spcPts val="3919"/>
              </a:lnSpc>
            </a:pPr>
          </a:p>
          <a:p>
            <a:pPr algn="l">
              <a:lnSpc>
                <a:spcPts val="3919"/>
              </a:lnSpc>
            </a:pPr>
            <a:r>
              <a:rPr lang="en-US" sz="2799">
                <a:solidFill>
                  <a:srgbClr val="4D818B"/>
                </a:solidFill>
                <a:latin typeface="Montserrat"/>
                <a:ea typeface="Montserrat"/>
                <a:cs typeface="Montserrat"/>
                <a:sym typeface="Montserrat"/>
              </a:rPr>
              <a:t>load_dim_objek_wisata() → Dimensi objek wisata (cek existing)</a:t>
            </a:r>
          </a:p>
          <a:p>
            <a:pPr algn="l">
              <a:lnSpc>
                <a:spcPts val="3919"/>
              </a:lnSpc>
            </a:pPr>
          </a:p>
          <a:p>
            <a:pPr algn="l">
              <a:lnSpc>
                <a:spcPts val="3919"/>
              </a:lnSpc>
            </a:pPr>
          </a:p>
        </p:txBody>
      </p:sp>
      <p:sp>
        <p:nvSpPr>
          <p:cNvPr name="TextBox 7" id="7"/>
          <p:cNvSpPr txBox="true"/>
          <p:nvPr/>
        </p:nvSpPr>
        <p:spPr>
          <a:xfrm rot="0">
            <a:off x="10073557" y="3741652"/>
            <a:ext cx="6543743" cy="6415405"/>
          </a:xfrm>
          <a:prstGeom prst="rect">
            <a:avLst/>
          </a:prstGeom>
        </p:spPr>
        <p:txBody>
          <a:bodyPr anchor="t" rtlCol="false" tIns="0" lIns="0" bIns="0" rIns="0">
            <a:spAutoFit/>
          </a:bodyPr>
          <a:lstStyle/>
          <a:p>
            <a:pPr algn="l">
              <a:lnSpc>
                <a:spcPts val="3919"/>
              </a:lnSpc>
            </a:pPr>
          </a:p>
          <a:p>
            <a:pPr algn="l">
              <a:lnSpc>
                <a:spcPts val="3919"/>
              </a:lnSpc>
            </a:pPr>
            <a:r>
              <a:rPr lang="en-US" sz="2799">
                <a:solidFill>
                  <a:srgbClr val="4D818B"/>
                </a:solidFill>
                <a:latin typeface="Montserrat"/>
                <a:ea typeface="Montserrat"/>
                <a:cs typeface="Montserrat"/>
                <a:sym typeface="Montserrat"/>
              </a:rPr>
              <a:t>load_dim_price() → Dimensi harga (truncate/UPSERT mode)</a:t>
            </a:r>
          </a:p>
          <a:p>
            <a:pPr algn="l">
              <a:lnSpc>
                <a:spcPts val="3919"/>
              </a:lnSpc>
            </a:pPr>
          </a:p>
          <a:p>
            <a:pPr algn="l">
              <a:lnSpc>
                <a:spcPts val="3919"/>
              </a:lnSpc>
            </a:pPr>
            <a:r>
              <a:rPr lang="en-US" sz="2799">
                <a:solidFill>
                  <a:srgbClr val="4D818B"/>
                </a:solidFill>
                <a:latin typeface="Montserrat"/>
                <a:ea typeface="Montserrat"/>
                <a:cs typeface="Montserrat"/>
                <a:sym typeface="Montserrat"/>
              </a:rPr>
              <a:t>load_fact_kunjungan() → Fact ta</a:t>
            </a:r>
          </a:p>
          <a:p>
            <a:pPr algn="l">
              <a:lnSpc>
                <a:spcPts val="3919"/>
              </a:lnSpc>
            </a:pPr>
            <a:r>
              <a:rPr lang="en-US" sz="2799">
                <a:solidFill>
                  <a:srgbClr val="4D818B"/>
                </a:solidFill>
                <a:latin typeface="Montserrat"/>
                <a:ea typeface="Montserrat"/>
                <a:cs typeface="Montserrat"/>
                <a:sym typeface="Montserrat"/>
              </a:rPr>
              <a:t>ble FROM staging via SQL JOIN 3 dimensi → mapping foreign keys → mark is_processed=TRUE</a:t>
            </a:r>
          </a:p>
          <a:p>
            <a:pPr algn="l">
              <a:lnSpc>
                <a:spcPts val="3919"/>
              </a:lnSpc>
            </a:pPr>
          </a:p>
          <a:p>
            <a:pPr algn="l">
              <a:lnSpc>
                <a:spcPts val="3919"/>
              </a:lnSpc>
            </a:pPr>
            <a:r>
              <a:rPr lang="en-US" sz="2799">
                <a:solidFill>
                  <a:srgbClr val="4D818B"/>
                </a:solidFill>
                <a:latin typeface="Montserrat"/>
                <a:ea typeface="Montserrat"/>
                <a:cs typeface="Montserrat"/>
                <a:sym typeface="Montserrat"/>
              </a:rPr>
              <a:t>verify_data_quality() → Count records, cek orphan facts, staging status</a:t>
            </a:r>
          </a:p>
          <a:p>
            <a:pPr algn="l">
              <a:lnSpc>
                <a:spcPts val="3919"/>
              </a:lnSpc>
            </a:pPr>
          </a:p>
        </p:txBody>
      </p:sp>
    </p:spTree>
  </p:cSld>
  <p:clrMapOvr>
    <a:masterClrMapping/>
  </p:clrMapOvr>
  <p:transition spd="fast">
    <p:wipe dir="l"/>
  </p:transition>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2270376"/>
            <a:ext cx="11303620" cy="857250"/>
          </a:xfrm>
          <a:prstGeom prst="rect">
            <a:avLst/>
          </a:prstGeom>
        </p:spPr>
        <p:txBody>
          <a:bodyPr anchor="t" rtlCol="false" tIns="0" lIns="0" bIns="0" rIns="0">
            <a:spAutoFit/>
          </a:bodyPr>
          <a:lstStyle/>
          <a:p>
            <a:pPr algn="l">
              <a:lnSpc>
                <a:spcPts val="6299"/>
              </a:lnSpc>
            </a:pPr>
            <a:r>
              <a:rPr lang="en-US" sz="6999" b="true">
                <a:solidFill>
                  <a:srgbClr val="4D818B"/>
                </a:solidFill>
                <a:latin typeface="Montserrat Bold"/>
                <a:ea typeface="Montserrat Bold"/>
                <a:cs typeface="Montserrat Bold"/>
                <a:sym typeface="Montserrat Bold"/>
              </a:rPr>
              <a:t>Main_etl.py</a:t>
            </a:r>
          </a:p>
        </p:txBody>
      </p:sp>
      <p:sp>
        <p:nvSpPr>
          <p:cNvPr name="TextBox 6" id="6"/>
          <p:cNvSpPr txBox="true"/>
          <p:nvPr/>
        </p:nvSpPr>
        <p:spPr>
          <a:xfrm rot="0">
            <a:off x="1028700" y="3741652"/>
            <a:ext cx="6467957" cy="5920105"/>
          </a:xfrm>
          <a:prstGeom prst="rect">
            <a:avLst/>
          </a:prstGeom>
        </p:spPr>
        <p:txBody>
          <a:bodyPr anchor="t" rtlCol="false" tIns="0" lIns="0" bIns="0" rIns="0">
            <a:spAutoFit/>
          </a:bodyPr>
          <a:lstStyle/>
          <a:p>
            <a:pPr algn="l">
              <a:lnSpc>
                <a:spcPts val="3919"/>
              </a:lnSpc>
            </a:pPr>
            <a:r>
              <a:rPr lang="en-US" sz="2799">
                <a:solidFill>
                  <a:srgbClr val="4D818B"/>
                </a:solidFill>
                <a:latin typeface="Montserrat"/>
                <a:ea typeface="Montserrat"/>
                <a:cs typeface="Montserrat"/>
                <a:sym typeface="Montserrat"/>
              </a:rPr>
              <a:t>run_pre_etl_backup()</a:t>
            </a:r>
          </a:p>
          <a:p>
            <a:pPr algn="l">
              <a:lnSpc>
                <a:spcPts val="3919"/>
              </a:lnSpc>
            </a:pPr>
            <a:r>
              <a:rPr lang="en-US" sz="2799">
                <a:solidFill>
                  <a:srgbClr val="4D818B"/>
                </a:solidFill>
                <a:latin typeface="Montserrat"/>
                <a:ea typeface="Montserrat"/>
                <a:cs typeface="Montserrat"/>
                <a:sym typeface="Montserrat"/>
              </a:rPr>
              <a:t>Backup database pre-ETL </a:t>
            </a:r>
          </a:p>
          <a:p>
            <a:pPr algn="l">
              <a:lnSpc>
                <a:spcPts val="3919"/>
              </a:lnSpc>
            </a:pPr>
          </a:p>
          <a:p>
            <a:pPr algn="l">
              <a:lnSpc>
                <a:spcPts val="3919"/>
              </a:lnSpc>
            </a:pPr>
            <a:r>
              <a:rPr lang="en-US" sz="2799">
                <a:solidFill>
                  <a:srgbClr val="4D818B"/>
                </a:solidFill>
                <a:latin typeface="Montserrat"/>
                <a:ea typeface="Montserrat"/>
                <a:cs typeface="Montserrat"/>
                <a:sym typeface="Montserrat"/>
              </a:rPr>
              <a:t>run_etl()</a:t>
            </a:r>
            <a:r>
              <a:rPr lang="en-US" sz="2799" b="true">
                <a:solidFill>
                  <a:srgbClr val="4D818B"/>
                </a:solidFill>
                <a:latin typeface="Montserrat Medium"/>
                <a:ea typeface="Montserrat Medium"/>
                <a:cs typeface="Montserrat Medium"/>
                <a:sym typeface="Montserrat Medium"/>
              </a:rPr>
              <a:t> - ETL Orchestrator (7 Steps)</a:t>
            </a:r>
          </a:p>
          <a:p>
            <a:pPr algn="l">
              <a:lnSpc>
                <a:spcPts val="3919"/>
              </a:lnSpc>
            </a:pPr>
            <a:r>
              <a:rPr lang="en-US" sz="2799" b="true">
                <a:solidFill>
                  <a:srgbClr val="4D818B"/>
                </a:solidFill>
                <a:latin typeface="Montserrat Medium"/>
                <a:ea typeface="Montserrat Medium"/>
                <a:cs typeface="Montserrat Medium"/>
                <a:sym typeface="Montserrat Medium"/>
              </a:rPr>
              <a:t>Step 0:</a:t>
            </a:r>
            <a:r>
              <a:rPr lang="en-US" sz="2799">
                <a:solidFill>
                  <a:srgbClr val="4D818B"/>
                </a:solidFill>
                <a:latin typeface="Montserrat"/>
                <a:ea typeface="Montserrat"/>
                <a:cs typeface="Montserrat"/>
                <a:sym typeface="Montserrat"/>
              </a:rPr>
              <a:t> Pre-ETL Backup (disaster recovery)</a:t>
            </a:r>
          </a:p>
          <a:p>
            <a:pPr algn="l">
              <a:lnSpc>
                <a:spcPts val="3919"/>
              </a:lnSpc>
            </a:pPr>
            <a:r>
              <a:rPr lang="en-US" sz="2799" b="true">
                <a:solidFill>
                  <a:srgbClr val="4D818B"/>
                </a:solidFill>
                <a:latin typeface="Montserrat Medium"/>
                <a:ea typeface="Montserrat Medium"/>
                <a:cs typeface="Montserrat Medium"/>
                <a:sym typeface="Montserrat Medium"/>
              </a:rPr>
              <a:t>Step 1:</a:t>
            </a:r>
            <a:r>
              <a:rPr lang="en-US" sz="2799">
                <a:solidFill>
                  <a:srgbClr val="4D818B"/>
                </a:solidFill>
                <a:latin typeface="Montserrat"/>
                <a:ea typeface="Montserrat"/>
                <a:cs typeface="Montserrat"/>
                <a:sym typeface="Montserrat"/>
              </a:rPr>
              <a:t> Extract (Excel → DataFrame)</a:t>
            </a:r>
          </a:p>
          <a:p>
            <a:pPr algn="l">
              <a:lnSpc>
                <a:spcPts val="3919"/>
              </a:lnSpc>
            </a:pPr>
            <a:r>
              <a:rPr lang="en-US" sz="2799" b="true">
                <a:solidFill>
                  <a:srgbClr val="4D818B"/>
                </a:solidFill>
                <a:latin typeface="Montserrat Medium"/>
                <a:ea typeface="Montserrat Medium"/>
                <a:cs typeface="Montserrat Medium"/>
                <a:sym typeface="Montserrat Medium"/>
              </a:rPr>
              <a:t>Step 2:</a:t>
            </a:r>
            <a:r>
              <a:rPr lang="en-US" sz="2799">
                <a:solidFill>
                  <a:srgbClr val="4D818B"/>
                </a:solidFill>
                <a:latin typeface="Montserrat"/>
                <a:ea typeface="Montserrat"/>
                <a:cs typeface="Montserrat"/>
                <a:sym typeface="Montserrat"/>
              </a:rPr>
              <a:t> Load to Staging (RAW data)</a:t>
            </a:r>
          </a:p>
          <a:p>
            <a:pPr algn="l">
              <a:lnSpc>
                <a:spcPts val="3919"/>
              </a:lnSpc>
            </a:pPr>
            <a:r>
              <a:rPr lang="en-US" sz="2799" b="true">
                <a:solidFill>
                  <a:srgbClr val="4D818B"/>
                </a:solidFill>
                <a:latin typeface="Montserrat Medium"/>
                <a:ea typeface="Montserrat Medium"/>
                <a:cs typeface="Montserrat Medium"/>
                <a:sym typeface="Montserrat Medium"/>
              </a:rPr>
              <a:t>Step 3:</a:t>
            </a:r>
            <a:r>
              <a:rPr lang="en-US" sz="2799">
                <a:solidFill>
                  <a:srgbClr val="4D818B"/>
                </a:solidFill>
                <a:latin typeface="Montserrat"/>
                <a:ea typeface="Montserrat"/>
                <a:cs typeface="Montserrat"/>
                <a:sym typeface="Montserrat"/>
              </a:rPr>
              <a:t> Build Dimensions (FROM staging via SQL)</a:t>
            </a:r>
          </a:p>
          <a:p>
            <a:pPr algn="l">
              <a:lnSpc>
                <a:spcPts val="3919"/>
              </a:lnSpc>
            </a:pPr>
          </a:p>
        </p:txBody>
      </p:sp>
      <p:sp>
        <p:nvSpPr>
          <p:cNvPr name="TextBox 7" id="7"/>
          <p:cNvSpPr txBox="true"/>
          <p:nvPr/>
        </p:nvSpPr>
        <p:spPr>
          <a:xfrm rot="0">
            <a:off x="9098342" y="4556347"/>
            <a:ext cx="6467957" cy="3443605"/>
          </a:xfrm>
          <a:prstGeom prst="rect">
            <a:avLst/>
          </a:prstGeom>
        </p:spPr>
        <p:txBody>
          <a:bodyPr anchor="t" rtlCol="false" tIns="0" lIns="0" bIns="0" rIns="0">
            <a:spAutoFit/>
          </a:bodyPr>
          <a:lstStyle/>
          <a:p>
            <a:pPr algn="l">
              <a:lnSpc>
                <a:spcPts val="3919"/>
              </a:lnSpc>
            </a:pPr>
            <a:r>
              <a:rPr lang="en-US" sz="2799" b="true">
                <a:solidFill>
                  <a:srgbClr val="4D818B"/>
                </a:solidFill>
                <a:latin typeface="Montserrat Medium"/>
                <a:ea typeface="Montserrat Medium"/>
                <a:cs typeface="Montserrat Medium"/>
                <a:sym typeface="Montserrat Medium"/>
              </a:rPr>
              <a:t>Step 4:</a:t>
            </a:r>
            <a:r>
              <a:rPr lang="en-US" sz="2799">
                <a:solidFill>
                  <a:srgbClr val="4D818B"/>
                </a:solidFill>
                <a:latin typeface="Montserrat"/>
                <a:ea typeface="Montserrat"/>
                <a:cs typeface="Montserrat"/>
                <a:sym typeface="Montserrat"/>
              </a:rPr>
              <a:t> Load Fact (staging JOIN dimensions → foreign keys)</a:t>
            </a:r>
          </a:p>
          <a:p>
            <a:pPr algn="l">
              <a:lnSpc>
                <a:spcPts val="3919"/>
              </a:lnSpc>
            </a:pPr>
            <a:r>
              <a:rPr lang="en-US" sz="2799" b="true">
                <a:solidFill>
                  <a:srgbClr val="4D818B"/>
                </a:solidFill>
                <a:latin typeface="Montserrat Medium"/>
                <a:ea typeface="Montserrat Medium"/>
                <a:cs typeface="Montserrat Medium"/>
                <a:sym typeface="Montserrat Medium"/>
              </a:rPr>
              <a:t>Step 5:</a:t>
            </a:r>
            <a:r>
              <a:rPr lang="en-US" sz="2799">
                <a:solidFill>
                  <a:srgbClr val="4D818B"/>
                </a:solidFill>
                <a:latin typeface="Montserrat"/>
                <a:ea typeface="Montserrat"/>
                <a:cs typeface="Montserrat"/>
                <a:sym typeface="Montserrat"/>
              </a:rPr>
              <a:t> Verify Data Quality (count + orphan detection)</a:t>
            </a:r>
          </a:p>
          <a:p>
            <a:pPr algn="l">
              <a:lnSpc>
                <a:spcPts val="3919"/>
              </a:lnSpc>
            </a:pPr>
            <a:r>
              <a:rPr lang="en-US" sz="2799" b="true">
                <a:solidFill>
                  <a:srgbClr val="4D818B"/>
                </a:solidFill>
                <a:latin typeface="Montserrat Medium"/>
                <a:ea typeface="Montserrat Medium"/>
                <a:cs typeface="Montserrat Medium"/>
                <a:sym typeface="Montserrat Medium"/>
              </a:rPr>
              <a:t>Step 6:</a:t>
            </a:r>
            <a:r>
              <a:rPr lang="en-US" sz="2799">
                <a:solidFill>
                  <a:srgbClr val="4D818B"/>
                </a:solidFill>
                <a:latin typeface="Montserrat"/>
                <a:ea typeface="Montserrat"/>
                <a:cs typeface="Montserrat"/>
                <a:sym typeface="Montserrat"/>
              </a:rPr>
              <a:t> Staging Cleanup (optional)</a:t>
            </a:r>
          </a:p>
          <a:p>
            <a:pPr algn="l">
              <a:lnSpc>
                <a:spcPts val="3919"/>
              </a:lnSpc>
            </a:pPr>
            <a:r>
              <a:rPr lang="en-US" sz="2799" b="true">
                <a:solidFill>
                  <a:srgbClr val="4D818B"/>
                </a:solidFill>
                <a:latin typeface="Montserrat Medium"/>
                <a:ea typeface="Montserrat Medium"/>
                <a:cs typeface="Montserrat Medium"/>
                <a:sym typeface="Montserrat Medium"/>
              </a:rPr>
              <a:t>Step 7:</a:t>
            </a:r>
            <a:r>
              <a:rPr lang="en-US" sz="2799">
                <a:solidFill>
                  <a:srgbClr val="4D818B"/>
                </a:solidFill>
                <a:latin typeface="Montserrat"/>
                <a:ea typeface="Montserrat"/>
                <a:cs typeface="Montserrat"/>
                <a:sym typeface="Montserrat"/>
              </a:rPr>
              <a:t> Logging + Email Notification + Return status</a:t>
            </a:r>
          </a:p>
        </p:txBody>
      </p:sp>
    </p:spTree>
  </p:cSld>
  <p:clrMapOvr>
    <a:masterClrMapping/>
  </p:clrMapOvr>
  <p:transition spd="fast">
    <p:wipe dir="l"/>
  </p:transition>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592933" y="4516538"/>
            <a:ext cx="7456180" cy="4394792"/>
          </a:xfrm>
          <a:custGeom>
            <a:avLst/>
            <a:gdLst/>
            <a:ahLst/>
            <a:cxnLst/>
            <a:rect r="r" b="b" t="t" l="l"/>
            <a:pathLst>
              <a:path h="4394792" w="7456180">
                <a:moveTo>
                  <a:pt x="0" y="0"/>
                </a:moveTo>
                <a:lnTo>
                  <a:pt x="7456180" y="0"/>
                </a:lnTo>
                <a:lnTo>
                  <a:pt x="7456180" y="4394793"/>
                </a:lnTo>
                <a:lnTo>
                  <a:pt x="0" y="4394793"/>
                </a:lnTo>
                <a:lnTo>
                  <a:pt x="0" y="0"/>
                </a:lnTo>
                <a:close/>
              </a:path>
            </a:pathLst>
          </a:custGeom>
          <a:blipFill>
            <a:blip r:embed="rId6"/>
            <a:stretch>
              <a:fillRect l="0" t="0" r="0" b="0"/>
            </a:stretch>
          </a:blipFill>
        </p:spPr>
      </p:sp>
      <p:sp>
        <p:nvSpPr>
          <p:cNvPr name="TextBox 6" id="6"/>
          <p:cNvSpPr txBox="true"/>
          <p:nvPr/>
        </p:nvSpPr>
        <p:spPr>
          <a:xfrm rot="0">
            <a:off x="8568439" y="5086350"/>
            <a:ext cx="9326622" cy="26479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Folder disaster_recovery berisi script dan tools untuk backup &amp; restore database serta notifikasi error, mendukung eksekusi baik di local environment maupun Docker container.</a:t>
            </a:r>
          </a:p>
          <a:p>
            <a:pPr algn="just">
              <a:lnSpc>
                <a:spcPts val="4200"/>
              </a:lnSpc>
            </a:pPr>
          </a:p>
        </p:txBody>
      </p:sp>
      <p:sp>
        <p:nvSpPr>
          <p:cNvPr name="TextBox 7" id="7"/>
          <p:cNvSpPr txBox="true"/>
          <p:nvPr/>
        </p:nvSpPr>
        <p:spPr>
          <a:xfrm rot="0">
            <a:off x="896075" y="2466531"/>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Disaster Recovery dan Callback</a:t>
            </a:r>
          </a:p>
        </p:txBody>
      </p:sp>
    </p:spTree>
  </p:cSld>
  <p:clrMapOvr>
    <a:masterClrMapping/>
  </p:clrMapOvr>
  <p:transition spd="fast">
    <p:wipe dir="l"/>
  </p:transition>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5217870" y="3862854"/>
            <a:ext cx="6797626" cy="6236822"/>
          </a:xfrm>
          <a:custGeom>
            <a:avLst/>
            <a:gdLst/>
            <a:ahLst/>
            <a:cxnLst/>
            <a:rect r="r" b="b" t="t" l="l"/>
            <a:pathLst>
              <a:path h="6236822" w="6797626">
                <a:moveTo>
                  <a:pt x="0" y="0"/>
                </a:moveTo>
                <a:lnTo>
                  <a:pt x="6797626" y="0"/>
                </a:lnTo>
                <a:lnTo>
                  <a:pt x="6797626" y="6236822"/>
                </a:lnTo>
                <a:lnTo>
                  <a:pt x="0" y="6236822"/>
                </a:lnTo>
                <a:lnTo>
                  <a:pt x="0" y="0"/>
                </a:lnTo>
                <a:close/>
              </a:path>
            </a:pathLst>
          </a:custGeom>
          <a:blipFill>
            <a:blip r:embed="rId6"/>
            <a:stretch>
              <a:fillRect l="0" t="0" r="0" b="0"/>
            </a:stretch>
          </a:blipFill>
        </p:spPr>
      </p:sp>
      <p:sp>
        <p:nvSpPr>
          <p:cNvPr name="TextBox 6" id="6"/>
          <p:cNvSpPr txBox="true"/>
          <p:nvPr/>
        </p:nvSpPr>
        <p:spPr>
          <a:xfrm rot="0">
            <a:off x="896075" y="2466531"/>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Disaster Recovery dan Callback</a:t>
            </a:r>
          </a:p>
        </p:txBody>
      </p:sp>
    </p:spTree>
  </p:cSld>
  <p:clrMapOvr>
    <a:masterClrMapping/>
  </p:clrMapOvr>
  <p:transition spd="fast">
    <p:wipe dir="l"/>
  </p:transition>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98437" y="4454958"/>
            <a:ext cx="11301259" cy="847594"/>
          </a:xfrm>
          <a:custGeom>
            <a:avLst/>
            <a:gdLst/>
            <a:ahLst/>
            <a:cxnLst/>
            <a:rect r="r" b="b" t="t" l="l"/>
            <a:pathLst>
              <a:path h="847594" w="11301259">
                <a:moveTo>
                  <a:pt x="0" y="0"/>
                </a:moveTo>
                <a:lnTo>
                  <a:pt x="11301259" y="0"/>
                </a:lnTo>
                <a:lnTo>
                  <a:pt x="11301259" y="847595"/>
                </a:lnTo>
                <a:lnTo>
                  <a:pt x="0" y="847595"/>
                </a:lnTo>
                <a:lnTo>
                  <a:pt x="0" y="0"/>
                </a:lnTo>
                <a:close/>
              </a:path>
            </a:pathLst>
          </a:custGeom>
          <a:blipFill>
            <a:blip r:embed="rId6"/>
            <a:stretch>
              <a:fillRect l="0" t="0" r="0" b="0"/>
            </a:stretch>
          </a:blipFill>
        </p:spPr>
      </p:sp>
      <p:sp>
        <p:nvSpPr>
          <p:cNvPr name="TextBox 6" id="6"/>
          <p:cNvSpPr txBox="true"/>
          <p:nvPr/>
        </p:nvSpPr>
        <p:spPr>
          <a:xfrm rot="0">
            <a:off x="6547885" y="6188378"/>
            <a:ext cx="9326622" cy="10477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Ini adalah task scheduler untuk me run otomatis file-file  yang folder disaster recovery</a:t>
            </a:r>
          </a:p>
        </p:txBody>
      </p:sp>
      <p:sp>
        <p:nvSpPr>
          <p:cNvPr name="TextBox 7" id="7"/>
          <p:cNvSpPr txBox="true"/>
          <p:nvPr/>
        </p:nvSpPr>
        <p:spPr>
          <a:xfrm rot="0">
            <a:off x="896075" y="2466531"/>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Disaster Recovery dan Callback</a:t>
            </a:r>
          </a:p>
        </p:txBody>
      </p:sp>
    </p:spTree>
  </p:cSld>
  <p:clrMapOvr>
    <a:masterClrMapping/>
  </p:clrMapOvr>
  <p:transition spd="fast">
    <p:wipe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714110"/>
            <a:ext cx="9313999" cy="990601"/>
          </a:xfrm>
          <a:prstGeom prst="rect">
            <a:avLst/>
          </a:prstGeom>
        </p:spPr>
        <p:txBody>
          <a:bodyPr anchor="t" rtlCol="false" tIns="0" lIns="0" bIns="0" rIns="0">
            <a:spAutoFit/>
          </a:bodyPr>
          <a:lstStyle/>
          <a:p>
            <a:pPr algn="l">
              <a:lnSpc>
                <a:spcPts val="7200"/>
              </a:lnSpc>
            </a:pPr>
            <a:r>
              <a:rPr lang="en-US" sz="8000" b="true">
                <a:solidFill>
                  <a:srgbClr val="4D818B"/>
                </a:solidFill>
                <a:latin typeface="Montserrat Bold"/>
                <a:ea typeface="Montserrat Bold"/>
                <a:cs typeface="Montserrat Bold"/>
                <a:sym typeface="Montserrat Bold"/>
              </a:rPr>
              <a:t>MASALAH</a:t>
            </a:r>
          </a:p>
        </p:txBody>
      </p:sp>
      <p:sp>
        <p:nvSpPr>
          <p:cNvPr name="Freeform 3" id="3"/>
          <p:cNvSpPr/>
          <p:nvPr/>
        </p:nvSpPr>
        <p:spPr>
          <a:xfrm flipH="false" flipV="false" rot="0">
            <a:off x="14782860" y="-203351"/>
            <a:ext cx="3769315" cy="2241029"/>
          </a:xfrm>
          <a:custGeom>
            <a:avLst/>
            <a:gdLst/>
            <a:ahLst/>
            <a:cxnLst/>
            <a:rect r="r" b="b" t="t" l="l"/>
            <a:pathLst>
              <a:path h="2241029" w="3769315">
                <a:moveTo>
                  <a:pt x="0" y="0"/>
                </a:moveTo>
                <a:lnTo>
                  <a:pt x="3769315" y="0"/>
                </a:lnTo>
                <a:lnTo>
                  <a:pt x="3769315" y="2241029"/>
                </a:lnTo>
                <a:lnTo>
                  <a:pt x="0" y="22410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4" id="4"/>
          <p:cNvSpPr/>
          <p:nvPr/>
        </p:nvSpPr>
        <p:spPr>
          <a:xfrm>
            <a:off x="1028700" y="2914207"/>
            <a:ext cx="7815471" cy="0"/>
          </a:xfrm>
          <a:prstGeom prst="line">
            <a:avLst/>
          </a:prstGeom>
          <a:ln cap="flat" w="38100">
            <a:solidFill>
              <a:srgbClr val="74A8B3"/>
            </a:solidFill>
            <a:prstDash val="solid"/>
            <a:headEnd type="none" len="sm" w="sm"/>
            <a:tailEnd type="none" len="sm" w="sm"/>
          </a:ln>
        </p:spPr>
      </p:sp>
      <p:sp>
        <p:nvSpPr>
          <p:cNvPr name="TextBox 5" id="5"/>
          <p:cNvSpPr txBox="true"/>
          <p:nvPr/>
        </p:nvSpPr>
        <p:spPr>
          <a:xfrm rot="0">
            <a:off x="1028700" y="3429779"/>
            <a:ext cx="16230600" cy="4781549"/>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Tidak ada Disaster Recovery </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Tidak ada backup otomatis dan manual dan mekanisme restore</a:t>
            </a:r>
          </a:p>
          <a:p>
            <a:pPr algn="just">
              <a:lnSpc>
                <a:spcPts val="4200"/>
              </a:lnSpc>
            </a:pPr>
          </a:p>
          <a:p>
            <a:pPr algn="just">
              <a:lnSpc>
                <a:spcPts val="4200"/>
              </a:lnSpc>
            </a:pPr>
            <a:r>
              <a:rPr lang="en-US" sz="3000">
                <a:solidFill>
                  <a:srgbClr val="4D818B"/>
                </a:solidFill>
                <a:latin typeface="Montserrat"/>
                <a:ea typeface="Montserrat"/>
                <a:cs typeface="Montserrat"/>
                <a:sym typeface="Montserrat"/>
              </a:rPr>
              <a:t>Tidak Ada Dashboard untuk Stakeholder</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Stakeholder tidak punya tools untuk monitoring real-time</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Proses manual, reporting lambat</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Impact: Daya saing Jakarta menurun vs destinasi lain</a:t>
            </a:r>
          </a:p>
          <a:p>
            <a:pPr algn="just">
              <a:lnSpc>
                <a:spcPts val="4200"/>
              </a:lnSpc>
            </a:pPr>
          </a:p>
          <a:p>
            <a:pPr algn="just">
              <a:lnSpc>
                <a:spcPts val="4200"/>
              </a:lnSpc>
            </a:pPr>
          </a:p>
        </p:txBody>
      </p:sp>
      <p:sp>
        <p:nvSpPr>
          <p:cNvPr name="Freeform 6" id="6"/>
          <p:cNvSpPr/>
          <p:nvPr/>
        </p:nvSpPr>
        <p:spPr>
          <a:xfrm flipH="false" flipV="false" rot="0">
            <a:off x="16038669" y="8258884"/>
            <a:ext cx="3105289" cy="3105289"/>
          </a:xfrm>
          <a:custGeom>
            <a:avLst/>
            <a:gdLst/>
            <a:ahLst/>
            <a:cxnLst/>
            <a:rect r="r" b="b" t="t" l="l"/>
            <a:pathLst>
              <a:path h="3105289" w="3105289">
                <a:moveTo>
                  <a:pt x="0" y="0"/>
                </a:moveTo>
                <a:lnTo>
                  <a:pt x="3105288" y="0"/>
                </a:lnTo>
                <a:lnTo>
                  <a:pt x="3105288" y="3105289"/>
                </a:lnTo>
                <a:lnTo>
                  <a:pt x="0" y="310528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fast">
    <p:wipe dir="l"/>
  </p:transition>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3258880" y="4000656"/>
            <a:ext cx="7377534" cy="6095687"/>
          </a:xfrm>
          <a:custGeom>
            <a:avLst/>
            <a:gdLst/>
            <a:ahLst/>
            <a:cxnLst/>
            <a:rect r="r" b="b" t="t" l="l"/>
            <a:pathLst>
              <a:path h="6095687" w="7377534">
                <a:moveTo>
                  <a:pt x="0" y="0"/>
                </a:moveTo>
                <a:lnTo>
                  <a:pt x="7377534" y="0"/>
                </a:lnTo>
                <a:lnTo>
                  <a:pt x="7377534" y="6095688"/>
                </a:lnTo>
                <a:lnTo>
                  <a:pt x="0" y="6095688"/>
                </a:lnTo>
                <a:lnTo>
                  <a:pt x="0" y="0"/>
                </a:lnTo>
                <a:close/>
              </a:path>
            </a:pathLst>
          </a:custGeom>
          <a:blipFill>
            <a:blip r:embed="rId6"/>
            <a:stretch>
              <a:fillRect l="0" t="0" r="0" b="0"/>
            </a:stretch>
          </a:blipFill>
        </p:spPr>
      </p:sp>
      <p:sp>
        <p:nvSpPr>
          <p:cNvPr name="TextBox 6" id="6"/>
          <p:cNvSpPr txBox="true"/>
          <p:nvPr/>
        </p:nvSpPr>
        <p:spPr>
          <a:xfrm rot="0">
            <a:off x="896075" y="2466531"/>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Disaster Recovery dan Callback</a:t>
            </a:r>
          </a:p>
        </p:txBody>
      </p:sp>
    </p:spTree>
  </p:cSld>
  <p:clrMapOvr>
    <a:masterClrMapping/>
  </p:clrMapOvr>
  <p:transition spd="fast">
    <p:wipe dir="l"/>
  </p:transition>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298955" y="4245408"/>
            <a:ext cx="6064085" cy="4125301"/>
          </a:xfrm>
          <a:custGeom>
            <a:avLst/>
            <a:gdLst/>
            <a:ahLst/>
            <a:cxnLst/>
            <a:rect r="r" b="b" t="t" l="l"/>
            <a:pathLst>
              <a:path h="4125301" w="6064085">
                <a:moveTo>
                  <a:pt x="0" y="0"/>
                </a:moveTo>
                <a:lnTo>
                  <a:pt x="6064085" y="0"/>
                </a:lnTo>
                <a:lnTo>
                  <a:pt x="6064085" y="4125302"/>
                </a:lnTo>
                <a:lnTo>
                  <a:pt x="0" y="4125302"/>
                </a:lnTo>
                <a:lnTo>
                  <a:pt x="0" y="0"/>
                </a:lnTo>
                <a:close/>
              </a:path>
            </a:pathLst>
          </a:custGeom>
          <a:blipFill>
            <a:blip r:embed="rId6"/>
            <a:stretch>
              <a:fillRect l="0" t="0" r="0" b="0"/>
            </a:stretch>
          </a:blipFill>
        </p:spPr>
      </p:sp>
      <p:sp>
        <p:nvSpPr>
          <p:cNvPr name="TextBox 6" id="6"/>
          <p:cNvSpPr txBox="true"/>
          <p:nvPr/>
        </p:nvSpPr>
        <p:spPr>
          <a:xfrm rot="0">
            <a:off x="8378976" y="4756650"/>
            <a:ext cx="9326622" cy="47815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Pada backup folder ini menyimpan hasil backup yang telah dilakukan dari script yang ada di disaster recovery, hasil backups akan masuk di folder backups/backups.</a:t>
            </a:r>
          </a:p>
          <a:p>
            <a:pPr algn="just">
              <a:lnSpc>
                <a:spcPts val="4200"/>
              </a:lnSpc>
            </a:pPr>
          </a:p>
          <a:p>
            <a:pPr algn="just">
              <a:lnSpc>
                <a:spcPts val="4200"/>
              </a:lnSpc>
            </a:pPr>
            <a:r>
              <a:rPr lang="en-US" sz="3000">
                <a:solidFill>
                  <a:srgbClr val="4D818B"/>
                </a:solidFill>
                <a:latin typeface="Montserrat"/>
                <a:ea typeface="Montserrat"/>
                <a:cs typeface="Montserrat"/>
                <a:sym typeface="Montserrat"/>
              </a:rPr>
              <a:t>./scripts/disaster_recovery/backup_database.sh auto</a:t>
            </a:r>
          </a:p>
          <a:p>
            <a:pPr algn="just">
              <a:lnSpc>
                <a:spcPts val="4200"/>
              </a:lnSpc>
            </a:pPr>
          </a:p>
          <a:p>
            <a:pPr algn="just">
              <a:lnSpc>
                <a:spcPts val="4200"/>
              </a:lnSpc>
            </a:pPr>
          </a:p>
        </p:txBody>
      </p:sp>
      <p:sp>
        <p:nvSpPr>
          <p:cNvPr name="TextBox 7" id="7"/>
          <p:cNvSpPr txBox="true"/>
          <p:nvPr/>
        </p:nvSpPr>
        <p:spPr>
          <a:xfrm rot="0">
            <a:off x="896075" y="2466531"/>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Backup Folder</a:t>
            </a:r>
          </a:p>
        </p:txBody>
      </p:sp>
    </p:spTree>
  </p:cSld>
  <p:clrMapOvr>
    <a:masterClrMapping/>
  </p:clrMapOvr>
  <p:transition spd="fast">
    <p:wipe dir="l"/>
  </p:transition>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333290" y="3947542"/>
            <a:ext cx="6299798" cy="5764372"/>
          </a:xfrm>
          <a:custGeom>
            <a:avLst/>
            <a:gdLst/>
            <a:ahLst/>
            <a:cxnLst/>
            <a:rect r="r" b="b" t="t" l="l"/>
            <a:pathLst>
              <a:path h="5764372" w="6299798">
                <a:moveTo>
                  <a:pt x="0" y="0"/>
                </a:moveTo>
                <a:lnTo>
                  <a:pt x="6299798" y="0"/>
                </a:lnTo>
                <a:lnTo>
                  <a:pt x="6299798" y="5764372"/>
                </a:lnTo>
                <a:lnTo>
                  <a:pt x="0" y="5764372"/>
                </a:lnTo>
                <a:lnTo>
                  <a:pt x="0" y="0"/>
                </a:lnTo>
                <a:close/>
              </a:path>
            </a:pathLst>
          </a:custGeom>
          <a:blipFill>
            <a:blip r:embed="rId6"/>
            <a:stretch>
              <a:fillRect l="0" t="0" r="0" b="0"/>
            </a:stretch>
          </a:blipFill>
        </p:spPr>
      </p:sp>
      <p:sp>
        <p:nvSpPr>
          <p:cNvPr name="TextBox 6" id="6"/>
          <p:cNvSpPr txBox="true"/>
          <p:nvPr/>
        </p:nvSpPr>
        <p:spPr>
          <a:xfrm rot="0">
            <a:off x="8454761" y="4851382"/>
            <a:ext cx="9326622" cy="15811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berisi konfigurasi untuk menjalankan sistem Data Warehouse dalam containerized environment menggunakan Docker Compose.</a:t>
            </a:r>
          </a:p>
        </p:txBody>
      </p:sp>
      <p:sp>
        <p:nvSpPr>
          <p:cNvPr name="TextBox 7" id="7"/>
          <p:cNvSpPr txBox="true"/>
          <p:nvPr/>
        </p:nvSpPr>
        <p:spPr>
          <a:xfrm rot="0">
            <a:off x="896075" y="2466531"/>
            <a:ext cx="11303620" cy="11906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Folder Docker</a:t>
            </a:r>
          </a:p>
          <a:p>
            <a:pPr algn="l">
              <a:lnSpc>
                <a:spcPts val="4500"/>
              </a:lnSpc>
            </a:pPr>
          </a:p>
        </p:txBody>
      </p:sp>
      <p:sp>
        <p:nvSpPr>
          <p:cNvPr name="TextBox 8" id="8"/>
          <p:cNvSpPr txBox="true"/>
          <p:nvPr/>
        </p:nvSpPr>
        <p:spPr>
          <a:xfrm rot="0">
            <a:off x="8454761" y="7223680"/>
            <a:ext cx="9326622" cy="4781550"/>
          </a:xfrm>
          <a:prstGeom prst="rect">
            <a:avLst/>
          </a:prstGeom>
        </p:spPr>
        <p:txBody>
          <a:bodyPr anchor="t" rtlCol="false" tIns="0" lIns="0" bIns="0" rIns="0">
            <a:spAutoFit/>
          </a:bodyPr>
          <a:lstStyle/>
          <a:p>
            <a:pPr algn="just">
              <a:lnSpc>
                <a:spcPts val="4200"/>
              </a:lnSpc>
            </a:pPr>
            <a:r>
              <a:rPr lang="en-US" sz="3000" b="true">
                <a:solidFill>
                  <a:srgbClr val="4D818B"/>
                </a:solidFill>
                <a:latin typeface="Montserrat Bold"/>
                <a:ea typeface="Montserrat Bold"/>
                <a:cs typeface="Montserrat Bold"/>
                <a:sym typeface="Montserrat Bold"/>
              </a:rPr>
              <a:t>docker-compose up -d</a:t>
            </a:r>
          </a:p>
          <a:p>
            <a:pPr algn="just">
              <a:lnSpc>
                <a:spcPts val="4200"/>
              </a:lnSpc>
            </a:pPr>
            <a:r>
              <a:rPr lang="en-US" sz="3000" b="true">
                <a:solidFill>
                  <a:srgbClr val="4D818B"/>
                </a:solidFill>
                <a:latin typeface="Montserrat Bold"/>
                <a:ea typeface="Montserrat Bold"/>
                <a:cs typeface="Montserrat Bold"/>
                <a:sym typeface="Montserrat Bold"/>
              </a:rPr>
              <a:t>docker-compose ps</a:t>
            </a:r>
          </a:p>
          <a:p>
            <a:pPr algn="just">
              <a:lnSpc>
                <a:spcPts val="4200"/>
              </a:lnSpc>
            </a:pPr>
            <a:r>
              <a:rPr lang="en-US" sz="3000" b="true">
                <a:solidFill>
                  <a:srgbClr val="4D818B"/>
                </a:solidFill>
                <a:latin typeface="Montserrat Bold"/>
                <a:ea typeface="Montserrat Bold"/>
                <a:cs typeface="Montserrat Bold"/>
                <a:sym typeface="Montserrat Bold"/>
              </a:rPr>
              <a:t>docker-compose stop</a:t>
            </a:r>
          </a:p>
          <a:p>
            <a:pPr algn="just">
              <a:lnSpc>
                <a:spcPts val="4200"/>
              </a:lnSpc>
            </a:pPr>
            <a:r>
              <a:rPr lang="en-US" sz="3000" b="true">
                <a:solidFill>
                  <a:srgbClr val="4D818B"/>
                </a:solidFill>
                <a:latin typeface="Montserrat Bold"/>
                <a:ea typeface="Montserrat Bold"/>
                <a:cs typeface="Montserrat Bold"/>
                <a:sym typeface="Montserrat Bold"/>
              </a:rPr>
              <a:t>docker-compose down</a:t>
            </a:r>
          </a:p>
          <a:p>
            <a:pPr algn="just">
              <a:lnSpc>
                <a:spcPts val="4200"/>
              </a:lnSpc>
            </a:pPr>
          </a:p>
          <a:p>
            <a:pPr algn="just">
              <a:lnSpc>
                <a:spcPts val="4200"/>
              </a:lnSpc>
            </a:pPr>
          </a:p>
          <a:p>
            <a:pPr algn="just">
              <a:lnSpc>
                <a:spcPts val="4200"/>
              </a:lnSpc>
            </a:pPr>
          </a:p>
          <a:p>
            <a:pPr algn="just">
              <a:lnSpc>
                <a:spcPts val="4200"/>
              </a:lnSpc>
            </a:pPr>
          </a:p>
          <a:p>
            <a:pPr algn="just">
              <a:lnSpc>
                <a:spcPts val="4200"/>
              </a:lnSpc>
            </a:pPr>
          </a:p>
        </p:txBody>
      </p:sp>
    </p:spTree>
  </p:cSld>
  <p:clrMapOvr>
    <a:masterClrMapping/>
  </p:clrMapOvr>
  <p:transition spd="fast">
    <p:wipe dir="l"/>
  </p:transition>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604618" y="4771756"/>
            <a:ext cx="7380887" cy="4151749"/>
          </a:xfrm>
          <a:custGeom>
            <a:avLst/>
            <a:gdLst/>
            <a:ahLst/>
            <a:cxnLst/>
            <a:rect r="r" b="b" t="t" l="l"/>
            <a:pathLst>
              <a:path h="4151749" w="7380887">
                <a:moveTo>
                  <a:pt x="0" y="0"/>
                </a:moveTo>
                <a:lnTo>
                  <a:pt x="7380887" y="0"/>
                </a:lnTo>
                <a:lnTo>
                  <a:pt x="7380887" y="4151749"/>
                </a:lnTo>
                <a:lnTo>
                  <a:pt x="0" y="4151749"/>
                </a:lnTo>
                <a:lnTo>
                  <a:pt x="0" y="0"/>
                </a:lnTo>
                <a:close/>
              </a:path>
            </a:pathLst>
          </a:custGeom>
          <a:blipFill>
            <a:blip r:embed="rId6"/>
            <a:stretch>
              <a:fillRect l="0" t="0" r="0" b="0"/>
            </a:stretch>
          </a:blipFill>
        </p:spPr>
      </p:sp>
      <p:sp>
        <p:nvSpPr>
          <p:cNvPr name="TextBox 6" id="6"/>
          <p:cNvSpPr txBox="true"/>
          <p:nvPr/>
        </p:nvSpPr>
        <p:spPr>
          <a:xfrm rot="0">
            <a:off x="8454761" y="4851382"/>
            <a:ext cx="9326622" cy="42481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dibangun menggunakan Streamlit sebagai framework untuk menyajikan data warehouse dalam bentuk visual interaktif yang dapat diakses melalui web browser. Aplikasi terhubung langsung ke PostgreSQL menggunakan SQLAlchemy dengan credentials dari file .env.​</a:t>
            </a:r>
          </a:p>
          <a:p>
            <a:pPr algn="just">
              <a:lnSpc>
                <a:spcPts val="4200"/>
              </a:lnSpc>
            </a:pPr>
          </a:p>
        </p:txBody>
      </p:sp>
      <p:sp>
        <p:nvSpPr>
          <p:cNvPr name="TextBox 7" id="7"/>
          <p:cNvSpPr txBox="true"/>
          <p:nvPr/>
        </p:nvSpPr>
        <p:spPr>
          <a:xfrm rot="0">
            <a:off x="896075" y="2466531"/>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Dashboarf Streamlit</a:t>
            </a:r>
          </a:p>
        </p:txBody>
      </p:sp>
    </p:spTree>
  </p:cSld>
  <p:clrMapOvr>
    <a:masterClrMapping/>
  </p:clrMapOvr>
  <p:transition spd="fast">
    <p:wipe dir="l"/>
  </p:transition>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813689" y="2687955"/>
            <a:ext cx="14660622" cy="712279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Struktur Peran dan Tanggung Jawab</a:t>
            </a:r>
          </a:p>
          <a:p>
            <a:pPr algn="just" marL="582927" indent="-291463" lvl="1">
              <a:lnSpc>
                <a:spcPts val="3779"/>
              </a:lnSpc>
              <a:buFont typeface="Arial"/>
              <a:buChar char="•"/>
            </a:pPr>
            <a:r>
              <a:rPr lang="en-US" b="true" sz="2699">
                <a:solidFill>
                  <a:srgbClr val="4D818B"/>
                </a:solidFill>
                <a:latin typeface="Montserrat Medium"/>
                <a:ea typeface="Montserrat Medium"/>
                <a:cs typeface="Montserrat Medium"/>
                <a:sym typeface="Montserrat Medium"/>
              </a:rPr>
              <a:t>Data Owner – Kepala Dinas Pariwisata dan Kebudayaan DKI Jakarta</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Bertanggung jawab atas seluruh aset data pariwisata dalam Data Warehouse.</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Menetapkan kebijakan akses data dan persetujuan untuk data sharing eksternal.</a:t>
            </a:r>
          </a:p>
          <a:p>
            <a:pPr algn="just" marL="1165854" indent="-388618" lvl="2">
              <a:lnSpc>
                <a:spcPts val="3779"/>
              </a:lnSpc>
              <a:buFont typeface="Arial"/>
              <a:buChar char="⚬"/>
            </a:pPr>
          </a:p>
          <a:p>
            <a:pPr algn="just" marL="582927" indent="-291463" lvl="1">
              <a:lnSpc>
                <a:spcPts val="3779"/>
              </a:lnSpc>
              <a:buFont typeface="Arial"/>
              <a:buChar char="•"/>
            </a:pPr>
            <a:r>
              <a:rPr lang="en-US" b="true" sz="2699">
                <a:solidFill>
                  <a:srgbClr val="4D818B"/>
                </a:solidFill>
                <a:latin typeface="Montserrat Medium"/>
                <a:ea typeface="Montserrat Medium"/>
                <a:cs typeface="Montserrat Medium"/>
                <a:sym typeface="Montserrat Medium"/>
              </a:rPr>
              <a:t>Data Steward – Tim Data dan Informasi Dinas Pariwisata</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Melakukan validasi kualitas data sebelum dipublikasikan di dashboard.</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Menangani data quality issues yang dilaporkan user.</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Melakukan review berkala terhadap akurasi data harga tiket.</a:t>
            </a:r>
          </a:p>
          <a:p>
            <a:pPr algn="just" marL="582927" indent="-291463" lvl="1">
              <a:lnSpc>
                <a:spcPts val="3779"/>
              </a:lnSpc>
              <a:buFont typeface="Arial"/>
              <a:buChar char="•"/>
            </a:pPr>
            <a:r>
              <a:rPr lang="en-US" b="true" sz="2699">
                <a:solidFill>
                  <a:srgbClr val="4D818B"/>
                </a:solidFill>
                <a:latin typeface="Montserrat Medium"/>
                <a:ea typeface="Montserrat Medium"/>
                <a:cs typeface="Montserrat Medium"/>
                <a:sym typeface="Montserrat Medium"/>
              </a:rPr>
              <a:t>Data Custodian – Tim IT / Administrator Sistem</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Menjalankan operasional harian ETL pipeline dan disaster recovery.</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Melakukan monitoring performa database dan dashboard.</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Menjalankan backup scheduling </a:t>
            </a:r>
          </a:p>
          <a:p>
            <a:pPr algn="just">
              <a:lnSpc>
                <a:spcPts val="3779"/>
              </a:lnSpc>
            </a:pPr>
          </a:p>
        </p:txBody>
      </p:sp>
      <p:sp>
        <p:nvSpPr>
          <p:cNvPr name="TextBox 6" id="6"/>
          <p:cNvSpPr txBox="true"/>
          <p:nvPr/>
        </p:nvSpPr>
        <p:spPr>
          <a:xfrm rot="0">
            <a:off x="1028700" y="1171575"/>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Data Governance</a:t>
            </a:r>
          </a:p>
        </p:txBody>
      </p:sp>
    </p:spTree>
  </p:cSld>
  <p:clrMapOvr>
    <a:masterClrMapping/>
  </p:clrMapOvr>
  <p:transition spd="fast">
    <p:wipe dir="l"/>
  </p:transition>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813689" y="2979308"/>
            <a:ext cx="14660622" cy="331279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Standar Kualitas Data</a:t>
            </a:r>
          </a:p>
          <a:p>
            <a:pPr algn="just" marL="582927" indent="-291463" lvl="1">
              <a:lnSpc>
                <a:spcPts val="3779"/>
              </a:lnSpc>
              <a:buFont typeface="Arial"/>
              <a:buChar char="•"/>
            </a:pPr>
            <a:r>
              <a:rPr lang="en-US" b="true" sz="2699">
                <a:solidFill>
                  <a:srgbClr val="4D818B"/>
                </a:solidFill>
                <a:latin typeface="Montserrat Medium"/>
                <a:ea typeface="Montserrat Medium"/>
                <a:cs typeface="Montserrat Medium"/>
                <a:sym typeface="Montserrat Medium"/>
              </a:rPr>
              <a:t>Accuracy &amp; Consistency</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Data kunjungan divalidasi oleh pengelola objek wisata sebelum upload.</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Penamaan objek wisata konsisten dengan master data di dim_objek_wisata.</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Jenis wisatawan dibatasi hanya “Nusantara” atau “Mancanegara”.</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Format periode distandarkan dalam format YYYYMM (contoh: 202401).</a:t>
            </a:r>
          </a:p>
          <a:p>
            <a:pPr algn="just">
              <a:lnSpc>
                <a:spcPts val="3779"/>
              </a:lnSpc>
            </a:pPr>
          </a:p>
        </p:txBody>
      </p:sp>
      <p:sp>
        <p:nvSpPr>
          <p:cNvPr name="TextBox 6" id="6"/>
          <p:cNvSpPr txBox="true"/>
          <p:nvPr/>
        </p:nvSpPr>
        <p:spPr>
          <a:xfrm rot="0">
            <a:off x="1028700" y="1171575"/>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Data Governance</a:t>
            </a:r>
          </a:p>
        </p:txBody>
      </p:sp>
      <p:sp>
        <p:nvSpPr>
          <p:cNvPr name="TextBox 7" id="7"/>
          <p:cNvSpPr txBox="true"/>
          <p:nvPr/>
        </p:nvSpPr>
        <p:spPr>
          <a:xfrm rot="0">
            <a:off x="1813689" y="6497955"/>
            <a:ext cx="14660622" cy="378904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Keamanan Data dan Kontrol Akses</a:t>
            </a:r>
          </a:p>
          <a:p>
            <a:pPr algn="just" marL="582927" indent="-291463" lvl="1">
              <a:lnSpc>
                <a:spcPts val="3779"/>
              </a:lnSpc>
              <a:buFont typeface="Arial"/>
              <a:buChar char="•"/>
            </a:pPr>
            <a:r>
              <a:rPr lang="en-US" b="true" sz="2699">
                <a:solidFill>
                  <a:srgbClr val="4D818B"/>
                </a:solidFill>
                <a:latin typeface="Montserrat Medium"/>
                <a:ea typeface="Montserrat Medium"/>
                <a:cs typeface="Montserrat Medium"/>
                <a:sym typeface="Montserrat Medium"/>
              </a:rPr>
              <a:t>Credential Management</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Kredensial database (host, port, username, password) disimpan di file .env.</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Kredensial SMTP untuk email notification disimpan sebagai environment variables.</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File .env tidak di-commit ke version control (terdaftar di .gitignore).</a:t>
            </a:r>
          </a:p>
          <a:p>
            <a:pPr algn="just" marL="1165854" indent="-388618" lvl="2">
              <a:lnSpc>
                <a:spcPts val="3779"/>
              </a:lnSpc>
              <a:buFont typeface="Arial"/>
              <a:buChar char="⚬"/>
            </a:pPr>
            <a:r>
              <a:rPr lang="en-US" sz="2699">
                <a:solidFill>
                  <a:srgbClr val="4D818B"/>
                </a:solidFill>
                <a:latin typeface="Montserrat"/>
                <a:ea typeface="Montserrat"/>
                <a:cs typeface="Montserrat"/>
                <a:sym typeface="Montserrat"/>
              </a:rPr>
              <a:t>Password mengikuti aturan kompleksitas untuk menjaga keamanan.</a:t>
            </a:r>
          </a:p>
          <a:p>
            <a:pPr algn="just">
              <a:lnSpc>
                <a:spcPts val="3779"/>
              </a:lnSpc>
            </a:pPr>
          </a:p>
        </p:txBody>
      </p:sp>
    </p:spTree>
  </p:cSld>
  <p:clrMapOvr>
    <a:masterClrMapping/>
  </p:clrMapOvr>
  <p:transition spd="fast">
    <p:wipe dir="l"/>
  </p:transition>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813689" y="2979308"/>
            <a:ext cx="14660622" cy="7122795"/>
          </a:xfrm>
          <a:prstGeom prst="rect">
            <a:avLst/>
          </a:prstGeom>
        </p:spPr>
        <p:txBody>
          <a:bodyPr anchor="t" rtlCol="false" tIns="0" lIns="0" bIns="0" rIns="0">
            <a:spAutoFit/>
          </a:bodyPr>
          <a:lstStyle/>
          <a:p>
            <a:pPr algn="just" marL="582927" indent="-291463" lvl="1">
              <a:lnSpc>
                <a:spcPts val="3779"/>
              </a:lnSpc>
              <a:buFont typeface="Arial"/>
              <a:buChar char="•"/>
            </a:pPr>
            <a:r>
              <a:rPr lang="en-US" b="true" sz="2699">
                <a:solidFill>
                  <a:srgbClr val="4D818B"/>
                </a:solidFill>
                <a:latin typeface="Montserrat Medium"/>
                <a:ea typeface="Montserrat Medium"/>
                <a:cs typeface="Montserrat Medium"/>
                <a:sym typeface="Montserrat Medium"/>
              </a:rPr>
              <a:t>Role-Based Access Control (RBAC)</a:t>
            </a:r>
          </a:p>
          <a:p>
            <a:pPr algn="just" marL="1165854" indent="-388618" lvl="2">
              <a:lnSpc>
                <a:spcPts val="3779"/>
              </a:lnSpc>
              <a:buFont typeface="Arial"/>
              <a:buChar char="⚬"/>
            </a:pPr>
            <a:r>
              <a:rPr lang="en-US" b="true" sz="2699">
                <a:solidFill>
                  <a:srgbClr val="4D818B"/>
                </a:solidFill>
                <a:latin typeface="Montserrat Medium"/>
                <a:ea typeface="Montserrat Medium"/>
                <a:cs typeface="Montserrat Medium"/>
                <a:sym typeface="Montserrat Medium"/>
              </a:rPr>
              <a:t>Admin Role (</a:t>
            </a:r>
            <a:r>
              <a:rPr lang="en-US" sz="2699">
                <a:solidFill>
                  <a:srgbClr val="4D818B"/>
                </a:solidFill>
                <a:latin typeface="Montserrat"/>
                <a:ea typeface="Montserrat"/>
                <a:cs typeface="Montserrat"/>
                <a:sym typeface="Montserrat"/>
              </a:rPr>
              <a:t>postgres</a:t>
            </a:r>
            <a:r>
              <a:rPr lang="en-US" b="true" sz="2699">
                <a:solidFill>
                  <a:srgbClr val="4D818B"/>
                </a:solidFill>
                <a:latin typeface="Montserrat Medium"/>
                <a:ea typeface="Montserrat Medium"/>
                <a:cs typeface="Montserrat Medium"/>
                <a:sym typeface="Montserrat Medium"/>
              </a:rPr>
              <a:t>)</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Privileges: full access (SELECT, INSERT, UPDATE, DELETE, CREATE, DROP).</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Digunakan untuk: ETL pipeline (extract.py, transform.py, load.py), disaster recovery scripts (backup_database.sh), administrasi dan maintenance database.</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Justifikasi: membutuhkan akses tulis untuk staging, dimension, dan fact tables.</a:t>
            </a:r>
          </a:p>
          <a:p>
            <a:pPr algn="just" marL="1165854" indent="-388618" lvl="2">
              <a:lnSpc>
                <a:spcPts val="3779"/>
              </a:lnSpc>
              <a:buFont typeface="Arial"/>
              <a:buChar char="⚬"/>
            </a:pPr>
            <a:r>
              <a:rPr lang="en-US" b="true" sz="2699">
                <a:solidFill>
                  <a:srgbClr val="4D818B"/>
                </a:solidFill>
                <a:latin typeface="Montserrat Medium"/>
                <a:ea typeface="Montserrat Medium"/>
                <a:cs typeface="Montserrat Medium"/>
                <a:sym typeface="Montserrat Medium"/>
              </a:rPr>
              <a:t>Readonly Role (</a:t>
            </a:r>
            <a:r>
              <a:rPr lang="en-US" sz="2699">
                <a:solidFill>
                  <a:srgbClr val="4D818B"/>
                </a:solidFill>
                <a:latin typeface="Montserrat"/>
                <a:ea typeface="Montserrat"/>
                <a:cs typeface="Montserrat"/>
                <a:sym typeface="Montserrat"/>
              </a:rPr>
              <a:t>dw_readonly</a:t>
            </a:r>
            <a:r>
              <a:rPr lang="en-US" b="true" sz="2699">
                <a:solidFill>
                  <a:srgbClr val="4D818B"/>
                </a:solidFill>
                <a:latin typeface="Montserrat Medium"/>
                <a:ea typeface="Montserrat Medium"/>
                <a:cs typeface="Montserrat Medium"/>
                <a:sym typeface="Montserrat Medium"/>
              </a:rPr>
              <a:t>)</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Privileges: read-only (SELECT only).</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Digunakan untuk: Dashboard Streamlit (app.py), reporting &amp; analytics, public data access.</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Justifikasi: dashboard hanya perlu baca data sehingga lebih aman dan mencegah accidental data modification.</a:t>
            </a:r>
          </a:p>
          <a:p>
            <a:pPr algn="just">
              <a:lnSpc>
                <a:spcPts val="3779"/>
              </a:lnSpc>
            </a:pPr>
          </a:p>
        </p:txBody>
      </p:sp>
      <p:sp>
        <p:nvSpPr>
          <p:cNvPr name="TextBox 6" id="6"/>
          <p:cNvSpPr txBox="true"/>
          <p:nvPr/>
        </p:nvSpPr>
        <p:spPr>
          <a:xfrm rot="0">
            <a:off x="1028700" y="1171575"/>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Data Governance</a:t>
            </a:r>
          </a:p>
        </p:txBody>
      </p:sp>
    </p:spTree>
  </p:cSld>
  <p:clrMapOvr>
    <a:masterClrMapping/>
  </p:clrMapOvr>
  <p:transition spd="fast">
    <p:wipe dir="l"/>
  </p:transition>
</p:sld>
</file>

<file path=ppt/slides/slide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813689" y="2979308"/>
            <a:ext cx="14660622" cy="7122795"/>
          </a:xfrm>
          <a:prstGeom prst="rect">
            <a:avLst/>
          </a:prstGeom>
        </p:spPr>
        <p:txBody>
          <a:bodyPr anchor="t" rtlCol="false" tIns="0" lIns="0" bIns="0" rIns="0">
            <a:spAutoFit/>
          </a:bodyPr>
          <a:lstStyle/>
          <a:p>
            <a:pPr algn="just" marL="582927" indent="-291463" lvl="1">
              <a:lnSpc>
                <a:spcPts val="3779"/>
              </a:lnSpc>
              <a:buFont typeface="Arial"/>
              <a:buChar char="•"/>
            </a:pPr>
            <a:r>
              <a:rPr lang="en-US" b="true" sz="2699">
                <a:solidFill>
                  <a:srgbClr val="4D818B"/>
                </a:solidFill>
                <a:latin typeface="Montserrat Medium"/>
                <a:ea typeface="Montserrat Medium"/>
                <a:cs typeface="Montserrat Medium"/>
                <a:sym typeface="Montserrat Medium"/>
              </a:rPr>
              <a:t>Role-Based Access Control (RBAC)</a:t>
            </a:r>
          </a:p>
          <a:p>
            <a:pPr algn="just" marL="1165854" indent="-388618" lvl="2">
              <a:lnSpc>
                <a:spcPts val="3779"/>
              </a:lnSpc>
              <a:buFont typeface="Arial"/>
              <a:buChar char="⚬"/>
            </a:pPr>
            <a:r>
              <a:rPr lang="en-US" b="true" sz="2699">
                <a:solidFill>
                  <a:srgbClr val="4D818B"/>
                </a:solidFill>
                <a:latin typeface="Montserrat Medium"/>
                <a:ea typeface="Montserrat Medium"/>
                <a:cs typeface="Montserrat Medium"/>
                <a:sym typeface="Montserrat Medium"/>
              </a:rPr>
              <a:t>Admin Role (</a:t>
            </a:r>
            <a:r>
              <a:rPr lang="en-US" sz="2699">
                <a:solidFill>
                  <a:srgbClr val="4D818B"/>
                </a:solidFill>
                <a:latin typeface="Montserrat"/>
                <a:ea typeface="Montserrat"/>
                <a:cs typeface="Montserrat"/>
                <a:sym typeface="Montserrat"/>
              </a:rPr>
              <a:t>postgres</a:t>
            </a:r>
            <a:r>
              <a:rPr lang="en-US" b="true" sz="2699">
                <a:solidFill>
                  <a:srgbClr val="4D818B"/>
                </a:solidFill>
                <a:latin typeface="Montserrat Medium"/>
                <a:ea typeface="Montserrat Medium"/>
                <a:cs typeface="Montserrat Medium"/>
                <a:sym typeface="Montserrat Medium"/>
              </a:rPr>
              <a:t>)</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Privileges: full access (SELECT, INSERT, UPDATE, DELETE, CREATE, DROP).</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Digunakan untuk: ETL pipeline (extract.py, transform.py, load.py), disaster recovery scripts (backup_database.sh), administrasi dan maintenance database.</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Justifikasi: membutuhkan akses tulis untuk staging, dimension, dan fact tables.</a:t>
            </a:r>
          </a:p>
          <a:p>
            <a:pPr algn="just" marL="1165854" indent="-388618" lvl="2">
              <a:lnSpc>
                <a:spcPts val="3779"/>
              </a:lnSpc>
              <a:buFont typeface="Arial"/>
              <a:buChar char="⚬"/>
            </a:pPr>
            <a:r>
              <a:rPr lang="en-US" b="true" sz="2699">
                <a:solidFill>
                  <a:srgbClr val="4D818B"/>
                </a:solidFill>
                <a:latin typeface="Montserrat Medium"/>
                <a:ea typeface="Montserrat Medium"/>
                <a:cs typeface="Montserrat Medium"/>
                <a:sym typeface="Montserrat Medium"/>
              </a:rPr>
              <a:t>Readonly Role (</a:t>
            </a:r>
            <a:r>
              <a:rPr lang="en-US" sz="2699">
                <a:solidFill>
                  <a:srgbClr val="4D818B"/>
                </a:solidFill>
                <a:latin typeface="Montserrat"/>
                <a:ea typeface="Montserrat"/>
                <a:cs typeface="Montserrat"/>
                <a:sym typeface="Montserrat"/>
              </a:rPr>
              <a:t>dw_readonly</a:t>
            </a:r>
            <a:r>
              <a:rPr lang="en-US" b="true" sz="2699">
                <a:solidFill>
                  <a:srgbClr val="4D818B"/>
                </a:solidFill>
                <a:latin typeface="Montserrat Medium"/>
                <a:ea typeface="Montserrat Medium"/>
                <a:cs typeface="Montserrat Medium"/>
                <a:sym typeface="Montserrat Medium"/>
              </a:rPr>
              <a:t>)</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Privileges: read-only (SELECT only).</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Digunakan untuk: Dashboard Streamlit (app.py), reporting &amp; analytics, public data access.</a:t>
            </a:r>
          </a:p>
          <a:p>
            <a:pPr algn="just" marL="1748780" indent="-437195" lvl="3">
              <a:lnSpc>
                <a:spcPts val="3779"/>
              </a:lnSpc>
              <a:buFont typeface="Arial"/>
              <a:buChar char="￭"/>
            </a:pPr>
            <a:r>
              <a:rPr lang="en-US" sz="2699">
                <a:solidFill>
                  <a:srgbClr val="4D818B"/>
                </a:solidFill>
                <a:latin typeface="Montserrat"/>
                <a:ea typeface="Montserrat"/>
                <a:cs typeface="Montserrat"/>
                <a:sym typeface="Montserrat"/>
              </a:rPr>
              <a:t>Justifikasi: dashboard hanya perlu baca data sehingga lebih aman dan mencegah accidental data modification.</a:t>
            </a:r>
          </a:p>
          <a:p>
            <a:pPr algn="just">
              <a:lnSpc>
                <a:spcPts val="3779"/>
              </a:lnSpc>
            </a:pPr>
          </a:p>
        </p:txBody>
      </p:sp>
      <p:sp>
        <p:nvSpPr>
          <p:cNvPr name="TextBox 6" id="6"/>
          <p:cNvSpPr txBox="true"/>
          <p:nvPr/>
        </p:nvSpPr>
        <p:spPr>
          <a:xfrm rot="0">
            <a:off x="1028700" y="1171575"/>
            <a:ext cx="11303620" cy="619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Data Governance</a:t>
            </a:r>
          </a:p>
        </p:txBody>
      </p:sp>
    </p:spTree>
  </p:cSld>
  <p:clrMapOvr>
    <a:masterClrMapping/>
  </p:clrMapOvr>
  <p:transition spd="fast">
    <p:wipe dir="l"/>
  </p:transition>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579896" y="2818170"/>
            <a:ext cx="14660622" cy="93154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Prinsip Heuristic Nielsen</a:t>
            </a:r>
          </a:p>
          <a:p>
            <a:pPr algn="just">
              <a:lnSpc>
                <a:spcPts val="3779"/>
              </a:lnSpc>
            </a:pPr>
          </a:p>
        </p:txBody>
      </p:sp>
      <p:sp>
        <p:nvSpPr>
          <p:cNvPr name="TextBox 6" id="6"/>
          <p:cNvSpPr txBox="true"/>
          <p:nvPr/>
        </p:nvSpPr>
        <p:spPr>
          <a:xfrm rot="0">
            <a:off x="1028700" y="942531"/>
            <a:ext cx="11303620" cy="1762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Penilaian Usability Dashboard (Heuristic Evaluation)</a:t>
            </a:r>
          </a:p>
          <a:p>
            <a:pPr algn="l">
              <a:lnSpc>
                <a:spcPts val="4500"/>
              </a:lnSpc>
            </a:pPr>
          </a:p>
        </p:txBody>
      </p:sp>
      <p:sp>
        <p:nvSpPr>
          <p:cNvPr name="TextBox 7" id="7"/>
          <p:cNvSpPr txBox="true"/>
          <p:nvPr/>
        </p:nvSpPr>
        <p:spPr>
          <a:xfrm rot="0">
            <a:off x="1579896" y="3863228"/>
            <a:ext cx="14660622" cy="5694045"/>
          </a:xfrm>
          <a:prstGeom prst="rect">
            <a:avLst/>
          </a:prstGeom>
        </p:spPr>
        <p:txBody>
          <a:bodyPr anchor="t" rtlCol="false" tIns="0" lIns="0" bIns="0" rIns="0">
            <a:spAutoFit/>
          </a:bodyPr>
          <a:lstStyle/>
          <a:p>
            <a:pPr algn="just">
              <a:lnSpc>
                <a:spcPts val="3779"/>
              </a:lnSpc>
            </a:pPr>
            <a:r>
              <a:rPr lang="en-US" sz="2699" b="true">
                <a:solidFill>
                  <a:srgbClr val="4D818B"/>
                </a:solidFill>
                <a:latin typeface="Montserrat Medium"/>
                <a:ea typeface="Montserrat Medium"/>
                <a:cs typeface="Montserrat Medium"/>
                <a:sym typeface="Montserrat Medium"/>
              </a:rPr>
              <a:t>1. Visibility of System Status </a:t>
            </a:r>
          </a:p>
          <a:p>
            <a:pPr algn="just">
              <a:lnSpc>
                <a:spcPts val="3779"/>
              </a:lnSpc>
            </a:pPr>
            <a:r>
              <a:rPr lang="en-US" sz="2699">
                <a:solidFill>
                  <a:srgbClr val="4D818B"/>
                </a:solidFill>
                <a:latin typeface="Montserrat"/>
                <a:ea typeface="Montserrat"/>
                <a:cs typeface="Montserrat"/>
                <a:sym typeface="Montserrat"/>
              </a:rPr>
              <a:t>Sistem selalu memberi feedback jelas dan tepat waktu tentang apa yang sedang terjadi.</a:t>
            </a:r>
          </a:p>
          <a:p>
            <a:pPr algn="just">
              <a:lnSpc>
                <a:spcPts val="3779"/>
              </a:lnSpc>
            </a:pPr>
            <a:r>
              <a:rPr lang="en-US" sz="2699">
                <a:solidFill>
                  <a:srgbClr val="4D818B"/>
                </a:solidFill>
                <a:latin typeface="Montserrat"/>
                <a:ea typeface="Montserrat"/>
                <a:cs typeface="Montserrat"/>
                <a:sym typeface="Montserrat"/>
              </a:rPr>
              <a:t>2. </a:t>
            </a:r>
            <a:r>
              <a:rPr lang="en-US" sz="2699" b="true">
                <a:solidFill>
                  <a:srgbClr val="4D818B"/>
                </a:solidFill>
                <a:latin typeface="Montserrat Medium"/>
                <a:ea typeface="Montserrat Medium"/>
                <a:cs typeface="Montserrat Medium"/>
                <a:sym typeface="Montserrat Medium"/>
              </a:rPr>
              <a:t>Match Between System and Real World</a:t>
            </a:r>
          </a:p>
          <a:p>
            <a:pPr algn="just">
              <a:lnSpc>
                <a:spcPts val="3779"/>
              </a:lnSpc>
            </a:pPr>
            <a:r>
              <a:rPr lang="en-US" sz="2699">
                <a:solidFill>
                  <a:srgbClr val="4D818B"/>
                </a:solidFill>
                <a:latin typeface="Montserrat"/>
                <a:ea typeface="Montserrat"/>
                <a:cs typeface="Montserrat"/>
                <a:sym typeface="Montserrat"/>
              </a:rPr>
              <a:t>Gunakan bahasa yang familiar dan alur informasi yang natural bagi user.</a:t>
            </a:r>
          </a:p>
          <a:p>
            <a:pPr algn="just">
              <a:lnSpc>
                <a:spcPts val="3779"/>
              </a:lnSpc>
            </a:pPr>
            <a:r>
              <a:rPr lang="en-US" sz="2699">
                <a:solidFill>
                  <a:srgbClr val="4D818B"/>
                </a:solidFill>
                <a:latin typeface="Montserrat"/>
                <a:ea typeface="Montserrat"/>
                <a:cs typeface="Montserrat"/>
                <a:sym typeface="Montserrat"/>
              </a:rPr>
              <a:t>3. </a:t>
            </a:r>
            <a:r>
              <a:rPr lang="en-US" sz="2699" b="true">
                <a:solidFill>
                  <a:srgbClr val="4D818B"/>
                </a:solidFill>
                <a:latin typeface="Montserrat Medium"/>
                <a:ea typeface="Montserrat Medium"/>
                <a:cs typeface="Montserrat Medium"/>
                <a:sym typeface="Montserrat Medium"/>
              </a:rPr>
              <a:t>User Control and Freedom</a:t>
            </a:r>
          </a:p>
          <a:p>
            <a:pPr algn="just">
              <a:lnSpc>
                <a:spcPts val="3779"/>
              </a:lnSpc>
            </a:pPr>
            <a:r>
              <a:rPr lang="en-US" sz="2699">
                <a:solidFill>
                  <a:srgbClr val="4D818B"/>
                </a:solidFill>
                <a:latin typeface="Montserrat"/>
                <a:ea typeface="Montserrat"/>
                <a:cs typeface="Montserrat"/>
                <a:sym typeface="Montserrat"/>
              </a:rPr>
              <a:t>Sediakan cara mudah untuk batal/kembali jika user salah langkah (emergency exit).</a:t>
            </a:r>
          </a:p>
          <a:p>
            <a:pPr algn="just">
              <a:lnSpc>
                <a:spcPts val="3779"/>
              </a:lnSpc>
            </a:pPr>
            <a:r>
              <a:rPr lang="en-US" sz="2699">
                <a:solidFill>
                  <a:srgbClr val="4D818B"/>
                </a:solidFill>
                <a:latin typeface="Montserrat"/>
                <a:ea typeface="Montserrat"/>
                <a:cs typeface="Montserrat"/>
                <a:sym typeface="Montserrat"/>
              </a:rPr>
              <a:t>4. </a:t>
            </a:r>
            <a:r>
              <a:rPr lang="en-US" sz="2699" b="true">
                <a:solidFill>
                  <a:srgbClr val="4D818B"/>
                </a:solidFill>
                <a:latin typeface="Montserrat Medium"/>
                <a:ea typeface="Montserrat Medium"/>
                <a:cs typeface="Montserrat Medium"/>
                <a:sym typeface="Montserrat Medium"/>
              </a:rPr>
              <a:t>Consistency and Standards</a:t>
            </a:r>
          </a:p>
          <a:p>
            <a:pPr algn="just">
              <a:lnSpc>
                <a:spcPts val="3779"/>
              </a:lnSpc>
            </a:pPr>
            <a:r>
              <a:rPr lang="en-US" sz="2699">
                <a:solidFill>
                  <a:srgbClr val="4D818B"/>
                </a:solidFill>
                <a:latin typeface="Montserrat"/>
                <a:ea typeface="Montserrat"/>
                <a:cs typeface="Montserrat"/>
                <a:sym typeface="Montserrat"/>
              </a:rPr>
              <a:t>Istilah, ikon, dan interaksi konsisten dan mengikuti standar platform.</a:t>
            </a:r>
          </a:p>
          <a:p>
            <a:pPr algn="just">
              <a:lnSpc>
                <a:spcPts val="3779"/>
              </a:lnSpc>
            </a:pPr>
            <a:r>
              <a:rPr lang="en-US" sz="2699">
                <a:solidFill>
                  <a:srgbClr val="4D818B"/>
                </a:solidFill>
                <a:latin typeface="Montserrat"/>
                <a:ea typeface="Montserrat"/>
                <a:cs typeface="Montserrat"/>
                <a:sym typeface="Montserrat"/>
              </a:rPr>
              <a:t>5. </a:t>
            </a:r>
            <a:r>
              <a:rPr lang="en-US" sz="2699" b="true">
                <a:solidFill>
                  <a:srgbClr val="4D818B"/>
                </a:solidFill>
                <a:latin typeface="Montserrat Medium"/>
                <a:ea typeface="Montserrat Medium"/>
                <a:cs typeface="Montserrat Medium"/>
                <a:sym typeface="Montserrat Medium"/>
              </a:rPr>
              <a:t>Error Prevention</a:t>
            </a:r>
          </a:p>
          <a:p>
            <a:pPr algn="just">
              <a:lnSpc>
                <a:spcPts val="3779"/>
              </a:lnSpc>
            </a:pPr>
            <a:r>
              <a:rPr lang="en-US" sz="2699">
                <a:solidFill>
                  <a:srgbClr val="4D818B"/>
                </a:solidFill>
                <a:latin typeface="Montserrat"/>
                <a:ea typeface="Montserrat"/>
                <a:cs typeface="Montserrat"/>
                <a:sym typeface="Montserrat"/>
              </a:rPr>
              <a:t>Desain untuk mencegah error sejak awal, apabila terjadi error</a:t>
            </a:r>
          </a:p>
          <a:p>
            <a:pPr algn="just">
              <a:lnSpc>
                <a:spcPts val="3779"/>
              </a:lnSpc>
            </a:pPr>
          </a:p>
        </p:txBody>
      </p:sp>
    </p:spTree>
  </p:cSld>
  <p:clrMapOvr>
    <a:masterClrMapping/>
  </p:clrMapOvr>
  <p:transition spd="fast">
    <p:wipe dir="l"/>
  </p:transition>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579896" y="2818170"/>
            <a:ext cx="14660622" cy="93154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Prinsip Heuristic Nielsen</a:t>
            </a:r>
          </a:p>
          <a:p>
            <a:pPr algn="just">
              <a:lnSpc>
                <a:spcPts val="3779"/>
              </a:lnSpc>
            </a:pPr>
          </a:p>
        </p:txBody>
      </p:sp>
      <p:sp>
        <p:nvSpPr>
          <p:cNvPr name="TextBox 6" id="6"/>
          <p:cNvSpPr txBox="true"/>
          <p:nvPr/>
        </p:nvSpPr>
        <p:spPr>
          <a:xfrm rot="0">
            <a:off x="1028700" y="942531"/>
            <a:ext cx="11303620" cy="17621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Penilaian Usability Dashboard (Heuristic Evaluation)</a:t>
            </a:r>
          </a:p>
          <a:p>
            <a:pPr algn="l">
              <a:lnSpc>
                <a:spcPts val="4500"/>
              </a:lnSpc>
            </a:pPr>
          </a:p>
        </p:txBody>
      </p:sp>
      <p:sp>
        <p:nvSpPr>
          <p:cNvPr name="TextBox 7" id="7"/>
          <p:cNvSpPr txBox="true"/>
          <p:nvPr/>
        </p:nvSpPr>
        <p:spPr>
          <a:xfrm rot="0">
            <a:off x="1579896" y="3565534"/>
            <a:ext cx="14660622" cy="6170295"/>
          </a:xfrm>
          <a:prstGeom prst="rect">
            <a:avLst/>
          </a:prstGeom>
        </p:spPr>
        <p:txBody>
          <a:bodyPr anchor="t" rtlCol="false" tIns="0" lIns="0" bIns="0" rIns="0">
            <a:spAutoFit/>
          </a:bodyPr>
          <a:lstStyle/>
          <a:p>
            <a:pPr algn="just">
              <a:lnSpc>
                <a:spcPts val="3779"/>
              </a:lnSpc>
            </a:pPr>
            <a:r>
              <a:rPr lang="en-US" sz="2699" b="true">
                <a:solidFill>
                  <a:srgbClr val="4D818B"/>
                </a:solidFill>
                <a:latin typeface="Montserrat Medium"/>
                <a:ea typeface="Montserrat Medium"/>
                <a:cs typeface="Montserrat Medium"/>
                <a:sym typeface="Montserrat Medium"/>
              </a:rPr>
              <a:t>6. Recognition Rather Than Recall</a:t>
            </a:r>
          </a:p>
          <a:p>
            <a:pPr algn="just">
              <a:lnSpc>
                <a:spcPts val="3779"/>
              </a:lnSpc>
            </a:pPr>
            <a:r>
              <a:rPr lang="en-US" sz="2699">
                <a:solidFill>
                  <a:srgbClr val="4D818B"/>
                </a:solidFill>
                <a:latin typeface="Montserrat"/>
                <a:ea typeface="Montserrat"/>
                <a:cs typeface="Montserrat"/>
                <a:sym typeface="Montserrat"/>
              </a:rPr>
              <a:t>Buat opsi dan aksi terlihat sehingga user tidak perlu mengingat dari layar lain.</a:t>
            </a:r>
          </a:p>
          <a:p>
            <a:pPr algn="just">
              <a:lnSpc>
                <a:spcPts val="3779"/>
              </a:lnSpc>
            </a:pPr>
            <a:r>
              <a:rPr lang="en-US" sz="2699">
                <a:solidFill>
                  <a:srgbClr val="4D818B"/>
                </a:solidFill>
                <a:latin typeface="Montserrat"/>
                <a:ea typeface="Montserrat"/>
                <a:cs typeface="Montserrat"/>
                <a:sym typeface="Montserrat"/>
              </a:rPr>
              <a:t>7. </a:t>
            </a:r>
            <a:r>
              <a:rPr lang="en-US" sz="2699" b="true">
                <a:solidFill>
                  <a:srgbClr val="4D818B"/>
                </a:solidFill>
                <a:latin typeface="Montserrat Medium"/>
                <a:ea typeface="Montserrat Medium"/>
                <a:cs typeface="Montserrat Medium"/>
                <a:sym typeface="Montserrat Medium"/>
              </a:rPr>
              <a:t>Flexibility and Efficiency of Use</a:t>
            </a:r>
          </a:p>
          <a:p>
            <a:pPr algn="just">
              <a:lnSpc>
                <a:spcPts val="3779"/>
              </a:lnSpc>
            </a:pPr>
            <a:r>
              <a:rPr lang="en-US" sz="2699">
                <a:solidFill>
                  <a:srgbClr val="4D818B"/>
                </a:solidFill>
                <a:latin typeface="Montserrat"/>
                <a:ea typeface="Montserrat"/>
                <a:cs typeface="Montserrat"/>
                <a:sym typeface="Montserrat"/>
              </a:rPr>
              <a:t>Sediakan shortcut/accelerator untuk expert tanpa mengorbankan kemudahan bagi pemula.</a:t>
            </a:r>
          </a:p>
          <a:p>
            <a:pPr algn="just">
              <a:lnSpc>
                <a:spcPts val="3779"/>
              </a:lnSpc>
            </a:pPr>
            <a:r>
              <a:rPr lang="en-US" sz="2699">
                <a:solidFill>
                  <a:srgbClr val="4D818B"/>
                </a:solidFill>
                <a:latin typeface="Montserrat"/>
                <a:ea typeface="Montserrat"/>
                <a:cs typeface="Montserrat"/>
                <a:sym typeface="Montserrat"/>
              </a:rPr>
              <a:t>8. </a:t>
            </a:r>
            <a:r>
              <a:rPr lang="en-US" sz="2699" b="true">
                <a:solidFill>
                  <a:srgbClr val="4D818B"/>
                </a:solidFill>
                <a:latin typeface="Montserrat Medium"/>
                <a:ea typeface="Montserrat Medium"/>
                <a:cs typeface="Montserrat Medium"/>
                <a:sym typeface="Montserrat Medium"/>
              </a:rPr>
              <a:t>Aesthetic and Minimalist Design</a:t>
            </a:r>
          </a:p>
          <a:p>
            <a:pPr algn="just">
              <a:lnSpc>
                <a:spcPts val="3779"/>
              </a:lnSpc>
            </a:pPr>
            <a:r>
              <a:rPr lang="en-US" sz="2699">
                <a:solidFill>
                  <a:srgbClr val="4D818B"/>
                </a:solidFill>
                <a:latin typeface="Montserrat"/>
                <a:ea typeface="Montserrat"/>
                <a:cs typeface="Montserrat"/>
                <a:sym typeface="Montserrat"/>
              </a:rPr>
              <a:t>Tampilkan hanya informasi yang relevan, hindari elemen visual yang tidak perlu.</a:t>
            </a:r>
          </a:p>
          <a:p>
            <a:pPr algn="just">
              <a:lnSpc>
                <a:spcPts val="3779"/>
              </a:lnSpc>
            </a:pPr>
            <a:r>
              <a:rPr lang="en-US" sz="2699">
                <a:solidFill>
                  <a:srgbClr val="4D818B"/>
                </a:solidFill>
                <a:latin typeface="Montserrat"/>
                <a:ea typeface="Montserrat"/>
                <a:cs typeface="Montserrat"/>
                <a:sym typeface="Montserrat"/>
              </a:rPr>
              <a:t>9. </a:t>
            </a:r>
            <a:r>
              <a:rPr lang="en-US" sz="2699" b="true">
                <a:solidFill>
                  <a:srgbClr val="4D818B"/>
                </a:solidFill>
                <a:latin typeface="Montserrat Medium"/>
                <a:ea typeface="Montserrat Medium"/>
                <a:cs typeface="Montserrat Medium"/>
                <a:sym typeface="Montserrat Medium"/>
              </a:rPr>
              <a:t>Help Users Recognize, Diagnose, Recover from Errors</a:t>
            </a:r>
          </a:p>
          <a:p>
            <a:pPr algn="just">
              <a:lnSpc>
                <a:spcPts val="3779"/>
              </a:lnSpc>
            </a:pPr>
            <a:r>
              <a:rPr lang="en-US" sz="2699">
                <a:solidFill>
                  <a:srgbClr val="4D818B"/>
                </a:solidFill>
                <a:latin typeface="Montserrat"/>
                <a:ea typeface="Montserrat"/>
                <a:cs typeface="Montserrat"/>
                <a:sym typeface="Montserrat"/>
              </a:rPr>
              <a:t>Pesan error jelas, menggunakan bahasa sederhana dan menyarankan solusi.</a:t>
            </a:r>
          </a:p>
          <a:p>
            <a:pPr algn="just">
              <a:lnSpc>
                <a:spcPts val="3779"/>
              </a:lnSpc>
            </a:pPr>
            <a:r>
              <a:rPr lang="en-US" sz="2699">
                <a:solidFill>
                  <a:srgbClr val="4D818B"/>
                </a:solidFill>
                <a:latin typeface="Montserrat"/>
                <a:ea typeface="Montserrat"/>
                <a:cs typeface="Montserrat"/>
                <a:sym typeface="Montserrat"/>
              </a:rPr>
              <a:t>10. </a:t>
            </a:r>
            <a:r>
              <a:rPr lang="en-US" sz="2699" b="true">
                <a:solidFill>
                  <a:srgbClr val="4D818B"/>
                </a:solidFill>
                <a:latin typeface="Montserrat Medium"/>
                <a:ea typeface="Montserrat Medium"/>
                <a:cs typeface="Montserrat Medium"/>
                <a:sym typeface="Montserrat Medium"/>
              </a:rPr>
              <a:t>Help and Documentation</a:t>
            </a:r>
          </a:p>
          <a:p>
            <a:pPr algn="just">
              <a:lnSpc>
                <a:spcPts val="3779"/>
              </a:lnSpc>
            </a:pPr>
            <a:r>
              <a:rPr lang="en-US" sz="2699">
                <a:solidFill>
                  <a:srgbClr val="4D818B"/>
                </a:solidFill>
                <a:latin typeface="Montserrat"/>
                <a:ea typeface="Montserrat"/>
                <a:cs typeface="Montserrat"/>
                <a:sym typeface="Montserrat"/>
              </a:rPr>
              <a:t>Sediakan bantuan/dokumentasi yang mudah dicari, singkat, dan langsung ke task user.</a:t>
            </a:r>
          </a:p>
          <a:p>
            <a:pPr algn="just">
              <a:lnSpc>
                <a:spcPts val="3779"/>
              </a:lnSpc>
            </a:pPr>
          </a:p>
        </p:txBody>
      </p:sp>
    </p:spTree>
  </p:cSld>
  <p:clrMapOvr>
    <a:masterClrMapping/>
  </p:clrMapOvr>
  <p:transition spd="fast">
    <p:wipe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914207"/>
            <a:ext cx="6085195"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true" rot="0">
            <a:off x="13540889" y="-401521"/>
            <a:ext cx="2235138" cy="3315728"/>
          </a:xfrm>
          <a:custGeom>
            <a:avLst/>
            <a:gdLst/>
            <a:ahLst/>
            <a:cxnLst/>
            <a:rect r="r" b="b" t="t" l="l"/>
            <a:pathLst>
              <a:path h="3315728" w="2235138">
                <a:moveTo>
                  <a:pt x="0" y="3315728"/>
                </a:moveTo>
                <a:lnTo>
                  <a:pt x="2235137" y="3315728"/>
                </a:lnTo>
                <a:lnTo>
                  <a:pt x="2235137" y="0"/>
                </a:lnTo>
                <a:lnTo>
                  <a:pt x="0" y="0"/>
                </a:lnTo>
                <a:lnTo>
                  <a:pt x="0" y="3315728"/>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028700" y="1714110"/>
            <a:ext cx="9313999" cy="990601"/>
          </a:xfrm>
          <a:prstGeom prst="rect">
            <a:avLst/>
          </a:prstGeom>
        </p:spPr>
        <p:txBody>
          <a:bodyPr anchor="t" rtlCol="false" tIns="0" lIns="0" bIns="0" rIns="0">
            <a:spAutoFit/>
          </a:bodyPr>
          <a:lstStyle/>
          <a:p>
            <a:pPr algn="l">
              <a:lnSpc>
                <a:spcPts val="7200"/>
              </a:lnSpc>
            </a:pPr>
            <a:r>
              <a:rPr lang="en-US" sz="8000" b="true">
                <a:solidFill>
                  <a:srgbClr val="4D818B"/>
                </a:solidFill>
                <a:latin typeface="Montserrat Bold"/>
                <a:ea typeface="Montserrat Bold"/>
                <a:cs typeface="Montserrat Bold"/>
                <a:sym typeface="Montserrat Bold"/>
              </a:rPr>
              <a:t>SOLUSI</a:t>
            </a:r>
          </a:p>
        </p:txBody>
      </p:sp>
      <p:sp>
        <p:nvSpPr>
          <p:cNvPr name="TextBox 5" id="5"/>
          <p:cNvSpPr txBox="true"/>
          <p:nvPr/>
        </p:nvSpPr>
        <p:spPr>
          <a:xfrm rot="0">
            <a:off x="1028700" y="3398731"/>
            <a:ext cx="11344835" cy="4248149"/>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Sistem Data Warehouse Terintegrasi untuk Pariwisata DKI Jakarta yang mencakup komponen-komponen penting seperti </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Star Schema </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ETL Pipeline </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Disaster Recovery </a:t>
            </a:r>
          </a:p>
          <a:p>
            <a:pPr algn="just" marL="647705" indent="-323852" lvl="1">
              <a:lnSpc>
                <a:spcPts val="4200"/>
              </a:lnSpc>
              <a:buFont typeface="Arial"/>
              <a:buChar char="•"/>
            </a:pPr>
            <a:r>
              <a:rPr lang="en-US" sz="3000">
                <a:solidFill>
                  <a:srgbClr val="4D818B"/>
                </a:solidFill>
                <a:latin typeface="Montserrat"/>
                <a:ea typeface="Montserrat"/>
                <a:cs typeface="Montserrat"/>
                <a:sym typeface="Montserrat"/>
              </a:rPr>
              <a:t>Dashboard BI </a:t>
            </a:r>
          </a:p>
          <a:p>
            <a:pPr algn="just">
              <a:lnSpc>
                <a:spcPts val="4200"/>
              </a:lnSpc>
            </a:pPr>
          </a:p>
        </p:txBody>
      </p:sp>
      <p:sp>
        <p:nvSpPr>
          <p:cNvPr name="Freeform 6" id="6"/>
          <p:cNvSpPr/>
          <p:nvPr/>
        </p:nvSpPr>
        <p:spPr>
          <a:xfrm flipH="false" flipV="false" rot="0">
            <a:off x="13105813" y="8572918"/>
            <a:ext cx="3105289" cy="3105289"/>
          </a:xfrm>
          <a:custGeom>
            <a:avLst/>
            <a:gdLst/>
            <a:ahLst/>
            <a:cxnLst/>
            <a:rect r="r" b="b" t="t" l="l"/>
            <a:pathLst>
              <a:path h="3105289" w="3105289">
                <a:moveTo>
                  <a:pt x="0" y="0"/>
                </a:moveTo>
                <a:lnTo>
                  <a:pt x="3105289" y="0"/>
                </a:lnTo>
                <a:lnTo>
                  <a:pt x="3105289"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fast">
    <p:wipe dir="l"/>
  </p:transition>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3493371" y="3743457"/>
            <a:ext cx="11301259" cy="5989667"/>
          </a:xfrm>
          <a:custGeom>
            <a:avLst/>
            <a:gdLst/>
            <a:ahLst/>
            <a:cxnLst/>
            <a:rect r="r" b="b" t="t" l="l"/>
            <a:pathLst>
              <a:path h="5989667" w="11301259">
                <a:moveTo>
                  <a:pt x="0" y="0"/>
                </a:moveTo>
                <a:lnTo>
                  <a:pt x="11301258" y="0"/>
                </a:lnTo>
                <a:lnTo>
                  <a:pt x="11301258" y="5989668"/>
                </a:lnTo>
                <a:lnTo>
                  <a:pt x="0" y="5989668"/>
                </a:lnTo>
                <a:lnTo>
                  <a:pt x="0" y="0"/>
                </a:lnTo>
                <a:close/>
              </a:path>
            </a:pathLst>
          </a:custGeom>
          <a:blipFill>
            <a:blip r:embed="rId6"/>
            <a:stretch>
              <a:fillRect l="0" t="0" r="0" b="0"/>
            </a:stretch>
          </a:blipFill>
        </p:spPr>
      </p:sp>
      <p:sp>
        <p:nvSpPr>
          <p:cNvPr name="TextBox 6" id="6"/>
          <p:cNvSpPr txBox="true"/>
          <p:nvPr/>
        </p:nvSpPr>
        <p:spPr>
          <a:xfrm rot="0">
            <a:off x="1028700" y="1171575"/>
            <a:ext cx="11303620" cy="11906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Metode Penilaian: Severity Rating</a:t>
            </a:r>
          </a:p>
          <a:p>
            <a:pPr algn="l">
              <a:lnSpc>
                <a:spcPts val="4500"/>
              </a:lnSpc>
            </a:pPr>
          </a:p>
        </p:txBody>
      </p:sp>
      <p:sp>
        <p:nvSpPr>
          <p:cNvPr name="TextBox 7" id="7"/>
          <p:cNvSpPr txBox="true"/>
          <p:nvPr/>
        </p:nvSpPr>
        <p:spPr>
          <a:xfrm rot="0">
            <a:off x="1306606" y="3055200"/>
            <a:ext cx="14660622" cy="45529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memberikan severity rating berdasarkan skala 0-4 yang dikembangkan oleh Nielsen </a:t>
            </a:r>
          </a:p>
        </p:txBody>
      </p:sp>
    </p:spTree>
  </p:cSld>
  <p:clrMapOvr>
    <a:masterClrMapping/>
  </p:clrMapOvr>
  <p:transition spd="fast">
    <p:wipe dir="l"/>
  </p:transition>
</p:sld>
</file>

<file path=ppt/slides/slide4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1171575"/>
            <a:ext cx="11303620" cy="11906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Metode Penilaian: Severity Rating</a:t>
            </a:r>
          </a:p>
          <a:p>
            <a:pPr algn="l">
              <a:lnSpc>
                <a:spcPts val="4500"/>
              </a:lnSpc>
            </a:pPr>
          </a:p>
        </p:txBody>
      </p:sp>
      <p:sp>
        <p:nvSpPr>
          <p:cNvPr name="TextBox 6" id="6"/>
          <p:cNvSpPr txBox="true"/>
          <p:nvPr/>
        </p:nvSpPr>
        <p:spPr>
          <a:xfrm rot="0">
            <a:off x="1306606" y="3055200"/>
            <a:ext cx="14660622" cy="45529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Rumus yang digunakan untuk menghitung </a:t>
            </a:r>
          </a:p>
        </p:txBody>
      </p:sp>
      <p:sp>
        <p:nvSpPr>
          <p:cNvPr name="TextBox 7" id="7"/>
          <p:cNvSpPr txBox="true"/>
          <p:nvPr/>
        </p:nvSpPr>
        <p:spPr>
          <a:xfrm rot="0">
            <a:off x="4850197" y="4289425"/>
            <a:ext cx="8842772" cy="854075"/>
          </a:xfrm>
          <a:prstGeom prst="rect">
            <a:avLst/>
          </a:prstGeom>
        </p:spPr>
        <p:txBody>
          <a:bodyPr anchor="t" rtlCol="false" tIns="0" lIns="0" bIns="0" rIns="0">
            <a:spAutoFit/>
          </a:bodyPr>
          <a:lstStyle/>
          <a:p>
            <a:pPr algn="ctr">
              <a:lnSpc>
                <a:spcPts val="7000"/>
              </a:lnSpc>
              <a:spcBef>
                <a:spcPct val="0"/>
              </a:spcBef>
            </a:pPr>
            <a:r>
              <a:rPr lang="en-US" sz="5000">
                <a:solidFill>
                  <a:srgbClr val="4D818B"/>
                </a:solidFill>
                <a:latin typeface="Montserrat"/>
                <a:ea typeface="Montserrat"/>
                <a:cs typeface="Montserrat"/>
                <a:sym typeface="Montserrat"/>
              </a:rPr>
              <a:t>Σ (Severity per Heuristic) / n </a:t>
            </a:r>
          </a:p>
        </p:txBody>
      </p:sp>
      <p:sp>
        <p:nvSpPr>
          <p:cNvPr name="TextBox 8" id="8"/>
          <p:cNvSpPr txBox="true"/>
          <p:nvPr/>
        </p:nvSpPr>
        <p:spPr>
          <a:xfrm rot="0">
            <a:off x="1306606" y="6205808"/>
            <a:ext cx="14660622" cy="140779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Σ = penjumlahan severity dari 10 prinsip heuristic Nielsen </a:t>
            </a:r>
          </a:p>
          <a:p>
            <a:pPr algn="just">
              <a:lnSpc>
                <a:spcPts val="3779"/>
              </a:lnSpc>
            </a:pPr>
            <a:r>
              <a:rPr lang="en-US" sz="2699">
                <a:solidFill>
                  <a:srgbClr val="4D818B"/>
                </a:solidFill>
                <a:latin typeface="Montserrat"/>
                <a:ea typeface="Montserrat"/>
                <a:cs typeface="Montserrat"/>
                <a:sym typeface="Montserrat"/>
              </a:rPr>
              <a:t>n = 10</a:t>
            </a:r>
          </a:p>
          <a:p>
            <a:pPr algn="just">
              <a:lnSpc>
                <a:spcPts val="3779"/>
              </a:lnSpc>
            </a:pPr>
          </a:p>
        </p:txBody>
      </p:sp>
    </p:spTree>
  </p:cSld>
  <p:clrMapOvr>
    <a:masterClrMapping/>
  </p:clrMapOvr>
  <p:transition spd="fast">
    <p:wipe dir="l"/>
  </p:transition>
</p:sld>
</file>

<file path=ppt/slides/slide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1171575"/>
            <a:ext cx="11303620" cy="11906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Metode Penilaian: Severity Rating</a:t>
            </a:r>
          </a:p>
          <a:p>
            <a:pPr algn="l">
              <a:lnSpc>
                <a:spcPts val="4500"/>
              </a:lnSpc>
            </a:pPr>
          </a:p>
        </p:txBody>
      </p:sp>
      <p:sp>
        <p:nvSpPr>
          <p:cNvPr name="TextBox 6" id="6"/>
          <p:cNvSpPr txBox="true"/>
          <p:nvPr/>
        </p:nvSpPr>
        <p:spPr>
          <a:xfrm rot="0">
            <a:off x="1306606" y="3055200"/>
            <a:ext cx="14660622" cy="45529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Rumus yang digunakan untuk menghitung </a:t>
            </a:r>
          </a:p>
        </p:txBody>
      </p:sp>
      <p:sp>
        <p:nvSpPr>
          <p:cNvPr name="TextBox 7" id="7"/>
          <p:cNvSpPr txBox="true"/>
          <p:nvPr/>
        </p:nvSpPr>
        <p:spPr>
          <a:xfrm rot="0">
            <a:off x="4850197" y="4289425"/>
            <a:ext cx="8842772" cy="854075"/>
          </a:xfrm>
          <a:prstGeom prst="rect">
            <a:avLst/>
          </a:prstGeom>
        </p:spPr>
        <p:txBody>
          <a:bodyPr anchor="t" rtlCol="false" tIns="0" lIns="0" bIns="0" rIns="0">
            <a:spAutoFit/>
          </a:bodyPr>
          <a:lstStyle/>
          <a:p>
            <a:pPr algn="ctr">
              <a:lnSpc>
                <a:spcPts val="7000"/>
              </a:lnSpc>
              <a:spcBef>
                <a:spcPct val="0"/>
              </a:spcBef>
            </a:pPr>
            <a:r>
              <a:rPr lang="en-US" sz="5000">
                <a:solidFill>
                  <a:srgbClr val="4D818B"/>
                </a:solidFill>
                <a:latin typeface="Montserrat"/>
                <a:ea typeface="Montserrat"/>
                <a:cs typeface="Montserrat"/>
                <a:sym typeface="Montserrat"/>
              </a:rPr>
              <a:t>Σ (Severity per Heuristic) / n </a:t>
            </a:r>
          </a:p>
        </p:txBody>
      </p:sp>
      <p:sp>
        <p:nvSpPr>
          <p:cNvPr name="TextBox 8" id="8"/>
          <p:cNvSpPr txBox="true"/>
          <p:nvPr/>
        </p:nvSpPr>
        <p:spPr>
          <a:xfrm rot="0">
            <a:off x="1306606" y="6205808"/>
            <a:ext cx="14660622" cy="140779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Σ = penjumlahan severity dari 10 prinsip heuristic Nielsen </a:t>
            </a:r>
          </a:p>
          <a:p>
            <a:pPr algn="just">
              <a:lnSpc>
                <a:spcPts val="3779"/>
              </a:lnSpc>
            </a:pPr>
            <a:r>
              <a:rPr lang="en-US" sz="2699">
                <a:solidFill>
                  <a:srgbClr val="4D818B"/>
                </a:solidFill>
                <a:latin typeface="Montserrat"/>
                <a:ea typeface="Montserrat"/>
                <a:cs typeface="Montserrat"/>
                <a:sym typeface="Montserrat"/>
              </a:rPr>
              <a:t>n = 10</a:t>
            </a:r>
          </a:p>
          <a:p>
            <a:pPr algn="just">
              <a:lnSpc>
                <a:spcPts val="3779"/>
              </a:lnSpc>
            </a:pPr>
          </a:p>
        </p:txBody>
      </p:sp>
    </p:spTree>
  </p:cSld>
  <p:clrMapOvr>
    <a:masterClrMapping/>
  </p:clrMapOvr>
  <p:transition spd="fast">
    <p:wipe dir="l"/>
  </p:transition>
</p:sld>
</file>

<file path=ppt/slides/slide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3748647" y="4669867"/>
            <a:ext cx="11301259" cy="5325718"/>
          </a:xfrm>
          <a:custGeom>
            <a:avLst/>
            <a:gdLst/>
            <a:ahLst/>
            <a:cxnLst/>
            <a:rect r="r" b="b" t="t" l="l"/>
            <a:pathLst>
              <a:path h="5325718" w="11301259">
                <a:moveTo>
                  <a:pt x="0" y="0"/>
                </a:moveTo>
                <a:lnTo>
                  <a:pt x="11301259" y="0"/>
                </a:lnTo>
                <a:lnTo>
                  <a:pt x="11301259" y="5325719"/>
                </a:lnTo>
                <a:lnTo>
                  <a:pt x="0" y="5325719"/>
                </a:lnTo>
                <a:lnTo>
                  <a:pt x="0" y="0"/>
                </a:lnTo>
                <a:close/>
              </a:path>
            </a:pathLst>
          </a:custGeom>
          <a:blipFill>
            <a:blip r:embed="rId6"/>
            <a:stretch>
              <a:fillRect l="0" t="0" r="0" b="0"/>
            </a:stretch>
          </a:blipFill>
        </p:spPr>
      </p:sp>
      <p:sp>
        <p:nvSpPr>
          <p:cNvPr name="TextBox 6" id="6"/>
          <p:cNvSpPr txBox="true"/>
          <p:nvPr/>
        </p:nvSpPr>
        <p:spPr>
          <a:xfrm rot="0">
            <a:off x="1028700" y="1171575"/>
            <a:ext cx="11303620" cy="11906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Metode Penilaian: Severity Rating</a:t>
            </a:r>
          </a:p>
          <a:p>
            <a:pPr algn="l">
              <a:lnSpc>
                <a:spcPts val="4500"/>
              </a:lnSpc>
            </a:pPr>
          </a:p>
        </p:txBody>
      </p:sp>
      <p:sp>
        <p:nvSpPr>
          <p:cNvPr name="TextBox 7" id="7"/>
          <p:cNvSpPr txBox="true"/>
          <p:nvPr/>
        </p:nvSpPr>
        <p:spPr>
          <a:xfrm rot="0">
            <a:off x="1183092" y="2528647"/>
            <a:ext cx="11514773" cy="1884045"/>
          </a:xfrm>
          <a:prstGeom prst="rect">
            <a:avLst/>
          </a:prstGeom>
        </p:spPr>
        <p:txBody>
          <a:bodyPr anchor="t" rtlCol="false" tIns="0" lIns="0" bIns="0" rIns="0">
            <a:spAutoFit/>
          </a:bodyPr>
          <a:lstStyle/>
          <a:p>
            <a:pPr algn="just">
              <a:lnSpc>
                <a:spcPts val="3779"/>
              </a:lnSpc>
              <a:spcBef>
                <a:spcPct val="0"/>
              </a:spcBef>
            </a:pPr>
            <a:r>
              <a:rPr lang="en-US" sz="2699">
                <a:solidFill>
                  <a:srgbClr val="4D818B"/>
                </a:solidFill>
                <a:latin typeface="Montserrat"/>
                <a:ea typeface="Montserrat"/>
                <a:cs typeface="Montserrat"/>
                <a:sym typeface="Montserrat"/>
              </a:rPr>
              <a:t>Severity rating ditentukan berdasarkan tiga faktor menurut nielsen</a:t>
            </a:r>
          </a:p>
          <a:p>
            <a:pPr algn="just">
              <a:lnSpc>
                <a:spcPts val="3779"/>
              </a:lnSpc>
              <a:spcBef>
                <a:spcPct val="0"/>
              </a:spcBef>
            </a:pPr>
            <a:r>
              <a:rPr lang="en-US" sz="2699">
                <a:solidFill>
                  <a:srgbClr val="4D818B"/>
                </a:solidFill>
                <a:latin typeface="Montserrat"/>
                <a:ea typeface="Montserrat"/>
                <a:cs typeface="Montserrat"/>
                <a:sym typeface="Montserrat"/>
              </a:rPr>
              <a:t>· Frequency: Seberapa sering masalah terjadi</a:t>
            </a:r>
          </a:p>
          <a:p>
            <a:pPr algn="just">
              <a:lnSpc>
                <a:spcPts val="3779"/>
              </a:lnSpc>
              <a:spcBef>
                <a:spcPct val="0"/>
              </a:spcBef>
            </a:pPr>
            <a:r>
              <a:rPr lang="en-US" sz="2699">
                <a:solidFill>
                  <a:srgbClr val="4D818B"/>
                </a:solidFill>
                <a:latin typeface="Montserrat"/>
                <a:ea typeface="Montserrat"/>
                <a:cs typeface="Montserrat"/>
                <a:sym typeface="Montserrat"/>
              </a:rPr>
              <a:t>· Impact: Seberapa sulit bagi user untuk mengatasi masalah</a:t>
            </a:r>
          </a:p>
          <a:p>
            <a:pPr algn="just">
              <a:lnSpc>
                <a:spcPts val="3779"/>
              </a:lnSpc>
              <a:spcBef>
                <a:spcPct val="0"/>
              </a:spcBef>
            </a:pPr>
            <a:r>
              <a:rPr lang="en-US" sz="2699">
                <a:solidFill>
                  <a:srgbClr val="4D818B"/>
                </a:solidFill>
                <a:latin typeface="Montserrat"/>
                <a:ea typeface="Montserrat"/>
                <a:cs typeface="Montserrat"/>
                <a:sym typeface="Montserrat"/>
              </a:rPr>
              <a:t>· Persistence: Apakah masalah hanya terjadi sekali atau berulang</a:t>
            </a:r>
          </a:p>
        </p:txBody>
      </p:sp>
    </p:spTree>
  </p:cSld>
  <p:clrMapOvr>
    <a:masterClrMapping/>
  </p:clrMapOvr>
  <p:transition spd="fast">
    <p:wipe dir="l"/>
  </p:transition>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841343" y="3553738"/>
            <a:ext cx="7545705" cy="6028884"/>
          </a:xfrm>
          <a:custGeom>
            <a:avLst/>
            <a:gdLst/>
            <a:ahLst/>
            <a:cxnLst/>
            <a:rect r="r" b="b" t="t" l="l"/>
            <a:pathLst>
              <a:path h="6028884" w="7545705">
                <a:moveTo>
                  <a:pt x="0" y="0"/>
                </a:moveTo>
                <a:lnTo>
                  <a:pt x="7545706" y="0"/>
                </a:lnTo>
                <a:lnTo>
                  <a:pt x="7545706" y="6028884"/>
                </a:lnTo>
                <a:lnTo>
                  <a:pt x="0" y="6028884"/>
                </a:lnTo>
                <a:lnTo>
                  <a:pt x="0" y="0"/>
                </a:lnTo>
                <a:close/>
              </a:path>
            </a:pathLst>
          </a:custGeom>
          <a:blipFill>
            <a:blip r:embed="rId6"/>
            <a:stretch>
              <a:fillRect l="0" t="0" r="0" b="0"/>
            </a:stretch>
          </a:blipFill>
        </p:spPr>
      </p:sp>
      <p:sp>
        <p:nvSpPr>
          <p:cNvPr name="TextBox 6" id="6"/>
          <p:cNvSpPr txBox="true"/>
          <p:nvPr/>
        </p:nvSpPr>
        <p:spPr>
          <a:xfrm rot="0">
            <a:off x="1028700" y="1171575"/>
            <a:ext cx="11303620" cy="1190625"/>
          </a:xfrm>
          <a:prstGeom prst="rect">
            <a:avLst/>
          </a:prstGeom>
        </p:spPr>
        <p:txBody>
          <a:bodyPr anchor="t" rtlCol="false" tIns="0" lIns="0" bIns="0" rIns="0">
            <a:spAutoFit/>
          </a:bodyPr>
          <a:lstStyle/>
          <a:p>
            <a:pPr algn="l">
              <a:lnSpc>
                <a:spcPts val="4500"/>
              </a:lnSpc>
            </a:pPr>
            <a:r>
              <a:rPr lang="en-US" sz="5000" b="true">
                <a:solidFill>
                  <a:srgbClr val="4D818B"/>
                </a:solidFill>
                <a:latin typeface="Montserrat Bold"/>
                <a:ea typeface="Montserrat Bold"/>
                <a:cs typeface="Montserrat Bold"/>
                <a:sym typeface="Montserrat Bold"/>
              </a:rPr>
              <a:t>Metode Penilaian: Severity Rating</a:t>
            </a:r>
          </a:p>
          <a:p>
            <a:pPr algn="l">
              <a:lnSpc>
                <a:spcPts val="4500"/>
              </a:lnSpc>
            </a:pPr>
          </a:p>
        </p:txBody>
      </p:sp>
      <p:sp>
        <p:nvSpPr>
          <p:cNvPr name="TextBox 7" id="7"/>
          <p:cNvSpPr txBox="true"/>
          <p:nvPr/>
        </p:nvSpPr>
        <p:spPr>
          <a:xfrm rot="0">
            <a:off x="1183092" y="2528647"/>
            <a:ext cx="833080" cy="455295"/>
          </a:xfrm>
          <a:prstGeom prst="rect">
            <a:avLst/>
          </a:prstGeom>
        </p:spPr>
        <p:txBody>
          <a:bodyPr anchor="t" rtlCol="false" tIns="0" lIns="0" bIns="0" rIns="0">
            <a:spAutoFit/>
          </a:bodyPr>
          <a:lstStyle/>
          <a:p>
            <a:pPr algn="just">
              <a:lnSpc>
                <a:spcPts val="3779"/>
              </a:lnSpc>
              <a:spcBef>
                <a:spcPct val="0"/>
              </a:spcBef>
            </a:pPr>
            <a:r>
              <a:rPr lang="en-US" sz="2699">
                <a:solidFill>
                  <a:srgbClr val="4D818B"/>
                </a:solidFill>
                <a:latin typeface="Montserrat"/>
                <a:ea typeface="Montserrat"/>
                <a:cs typeface="Montserrat"/>
                <a:sym typeface="Montserrat"/>
              </a:rPr>
              <a:t>Hasil</a:t>
            </a:r>
          </a:p>
        </p:txBody>
      </p:sp>
      <p:sp>
        <p:nvSpPr>
          <p:cNvPr name="TextBox 8" id="8"/>
          <p:cNvSpPr txBox="true"/>
          <p:nvPr/>
        </p:nvSpPr>
        <p:spPr>
          <a:xfrm rot="0">
            <a:off x="10557263" y="4934568"/>
            <a:ext cx="5576332" cy="2836545"/>
          </a:xfrm>
          <a:prstGeom prst="rect">
            <a:avLst/>
          </a:prstGeom>
        </p:spPr>
        <p:txBody>
          <a:bodyPr anchor="t" rtlCol="false" tIns="0" lIns="0" bIns="0" rIns="0">
            <a:spAutoFit/>
          </a:bodyPr>
          <a:lstStyle/>
          <a:p>
            <a:pPr algn="just">
              <a:lnSpc>
                <a:spcPts val="3779"/>
              </a:lnSpc>
            </a:pPr>
            <a:r>
              <a:rPr lang="en-US" sz="2699">
                <a:solidFill>
                  <a:srgbClr val="4D818B"/>
                </a:solidFill>
                <a:latin typeface="Montserrat"/>
                <a:ea typeface="Montserrat"/>
                <a:cs typeface="Montserrat"/>
                <a:sym typeface="Montserrat"/>
              </a:rPr>
              <a:t>Average Severity = (0 + 0 + 1 + 0 + 0 + 0 + 1 + 0 + 0 + 2) / 10 = 4 / 10 = 0.4</a:t>
            </a:r>
          </a:p>
          <a:p>
            <a:pPr algn="just">
              <a:lnSpc>
                <a:spcPts val="3779"/>
              </a:lnSpc>
            </a:pPr>
            <a:r>
              <a:rPr lang="en-US" sz="2699">
                <a:solidFill>
                  <a:srgbClr val="4D818B"/>
                </a:solidFill>
                <a:latin typeface="Montserrat"/>
                <a:ea typeface="Montserrat"/>
                <a:cs typeface="Montserrat"/>
                <a:sym typeface="Montserrat"/>
              </a:rPr>
              <a:t>Kategori Usability: EXCELLENT (rentang 0-1.0)</a:t>
            </a:r>
          </a:p>
          <a:p>
            <a:pPr algn="just">
              <a:lnSpc>
                <a:spcPts val="3779"/>
              </a:lnSpc>
              <a:spcBef>
                <a:spcPct val="0"/>
              </a:spcBef>
            </a:pPr>
          </a:p>
        </p:txBody>
      </p:sp>
    </p:spTree>
  </p:cSld>
  <p:clrMapOvr>
    <a:masterClrMapping/>
  </p:clrMapOvr>
  <p:transition spd="fast">
    <p:wipe dir="l"/>
  </p:transition>
</p:sld>
</file>

<file path=ppt/slides/slide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1152525"/>
            <a:ext cx="11303620" cy="923925"/>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Hubungan DW dengan bidang yang dipilih</a:t>
            </a:r>
          </a:p>
        </p:txBody>
      </p:sp>
      <p:sp>
        <p:nvSpPr>
          <p:cNvPr name="TextBox 6" id="6"/>
          <p:cNvSpPr txBox="true"/>
          <p:nvPr/>
        </p:nvSpPr>
        <p:spPr>
          <a:xfrm rot="0">
            <a:off x="1028700" y="2259166"/>
            <a:ext cx="17259300" cy="7423150"/>
          </a:xfrm>
          <a:prstGeom prst="rect">
            <a:avLst/>
          </a:prstGeom>
        </p:spPr>
        <p:txBody>
          <a:bodyPr anchor="t" rtlCol="false" tIns="0" lIns="0" bIns="0" rIns="0">
            <a:spAutoFit/>
          </a:bodyPr>
          <a:lstStyle/>
          <a:p>
            <a:pPr algn="just">
              <a:lnSpc>
                <a:spcPts val="3499"/>
              </a:lnSpc>
            </a:pPr>
          </a:p>
          <a:p>
            <a:pPr algn="just">
              <a:lnSpc>
                <a:spcPts val="3499"/>
              </a:lnSpc>
            </a:pPr>
            <a:r>
              <a:rPr lang="en-US" sz="2499">
                <a:solidFill>
                  <a:srgbClr val="4D818B"/>
                </a:solidFill>
                <a:latin typeface="Montserrat"/>
                <a:ea typeface="Montserrat"/>
                <a:cs typeface="Montserrat"/>
                <a:sym typeface="Montserrat"/>
              </a:rPr>
              <a:t>Aspek Teknologi yang Diterapkan</a:t>
            </a:r>
          </a:p>
          <a:p>
            <a:pPr algn="just">
              <a:lnSpc>
                <a:spcPts val="3499"/>
              </a:lnSpc>
            </a:pPr>
            <a:r>
              <a:rPr lang="en-US" sz="2499" b="true">
                <a:solidFill>
                  <a:srgbClr val="4D818B"/>
                </a:solidFill>
                <a:latin typeface="Montserrat Medium"/>
                <a:ea typeface="Montserrat Medium"/>
                <a:cs typeface="Montserrat Medium"/>
                <a:sym typeface="Montserrat Medium"/>
              </a:rPr>
              <a:t>1. Sistem Informasi Terintegrasi</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Mengintegrasikan data dari berbagai sumber (Portal Satu Data, manual collection) ke dalam satu Data Warehouse terpadu</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Implementasi star schema untuk mendukung analisis bisnis dan pelaporan strategis</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Containerization dengan Docker untuk portabilitas dan scalability sistem</a:t>
            </a:r>
          </a:p>
          <a:p>
            <a:pPr algn="just">
              <a:lnSpc>
                <a:spcPts val="3499"/>
              </a:lnSpc>
            </a:pPr>
            <a:r>
              <a:rPr lang="en-US" sz="2499" b="true">
                <a:solidFill>
                  <a:srgbClr val="4D818B"/>
                </a:solidFill>
                <a:latin typeface="Montserrat Medium"/>
                <a:ea typeface="Montserrat Medium"/>
                <a:cs typeface="Montserrat Medium"/>
                <a:sym typeface="Montserrat Medium"/>
              </a:rPr>
              <a:t>2. Pengelolaan Infrastruktur TI</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Database PostgreSQL sebagai RDBMS enterprise-grade untuk menyimpan data warehouse</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Streamlit dashboard sebagai Business Intelligence front-end untuk visualisasi data</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pgAdmin sebagai database management tool untuk administrasi sistem</a:t>
            </a:r>
          </a:p>
          <a:p>
            <a:pPr algn="just">
              <a:lnSpc>
                <a:spcPts val="3499"/>
              </a:lnSpc>
            </a:pPr>
            <a:r>
              <a:rPr lang="en-US" sz="2499" b="true">
                <a:solidFill>
                  <a:srgbClr val="4D818B"/>
                </a:solidFill>
                <a:latin typeface="Montserrat Medium"/>
                <a:ea typeface="Montserrat Medium"/>
                <a:cs typeface="Montserrat Medium"/>
                <a:sym typeface="Montserrat Medium"/>
              </a:rPr>
              <a:t>3. Manajemen Proses ETL (Extract, Transform, Load)</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Pipeline ETL otomatis dengan Python untuk ekstraksi, transformasi, dan loading data</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Orchestration dengan main_etl.py untuk mengatur alur proses ETL secara sistematis</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Error handling dan logging untuk monitoring kualitas proses</a:t>
            </a:r>
          </a:p>
          <a:p>
            <a:pPr algn="just">
              <a:lnSpc>
                <a:spcPts val="3499"/>
              </a:lnSpc>
            </a:pPr>
          </a:p>
          <a:p>
            <a:pPr algn="just">
              <a:lnSpc>
                <a:spcPts val="3499"/>
              </a:lnSpc>
              <a:spcBef>
                <a:spcPct val="0"/>
              </a:spcBef>
            </a:pPr>
          </a:p>
        </p:txBody>
      </p:sp>
    </p:spTree>
  </p:cSld>
  <p:clrMapOvr>
    <a:masterClrMapping/>
  </p:clrMapOvr>
  <p:transition spd="fast">
    <p:wipe dir="l"/>
  </p:transition>
</p:sld>
</file>

<file path=ppt/slides/slide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1152525"/>
            <a:ext cx="11303620" cy="923925"/>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Hubungan DW dengan bidang yang dipilih</a:t>
            </a:r>
          </a:p>
        </p:txBody>
      </p:sp>
      <p:sp>
        <p:nvSpPr>
          <p:cNvPr name="TextBox 6" id="6"/>
          <p:cNvSpPr txBox="true"/>
          <p:nvPr/>
        </p:nvSpPr>
        <p:spPr>
          <a:xfrm rot="0">
            <a:off x="1028700" y="2921723"/>
            <a:ext cx="12008882" cy="3917950"/>
          </a:xfrm>
          <a:prstGeom prst="rect">
            <a:avLst/>
          </a:prstGeom>
        </p:spPr>
        <p:txBody>
          <a:bodyPr anchor="t" rtlCol="false" tIns="0" lIns="0" bIns="0" rIns="0">
            <a:spAutoFit/>
          </a:bodyPr>
          <a:lstStyle/>
          <a:p>
            <a:pPr algn="just">
              <a:lnSpc>
                <a:spcPts val="3499"/>
              </a:lnSpc>
            </a:pPr>
            <a:r>
              <a:rPr lang="en-US" sz="2499" b="true">
                <a:solidFill>
                  <a:srgbClr val="4D818B"/>
                </a:solidFill>
                <a:latin typeface="Montserrat Medium"/>
                <a:ea typeface="Montserrat Medium"/>
                <a:cs typeface="Montserrat Medium"/>
                <a:sym typeface="Montserrat Medium"/>
              </a:rPr>
              <a:t>4. Keamanan dan Governance Data</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Role-Based Access Control (RBAC) dengan 2 level: Admin dan Read-only</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Credential management menggunakan environment variables (.env)</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Audit trail untuk tracking aktivitas user dan performa sistem</a:t>
            </a:r>
          </a:p>
          <a:p>
            <a:pPr algn="just">
              <a:lnSpc>
                <a:spcPts val="3499"/>
              </a:lnSpc>
            </a:pPr>
            <a:r>
              <a:rPr lang="en-US" sz="2499" b="true">
                <a:solidFill>
                  <a:srgbClr val="4D818B"/>
                </a:solidFill>
                <a:latin typeface="Montserrat Medium"/>
                <a:ea typeface="Montserrat Medium"/>
                <a:cs typeface="Montserrat Medium"/>
                <a:sym typeface="Montserrat Medium"/>
              </a:rPr>
              <a:t>5. Disaster Recovery &amp; Business Continuity</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Automated backup scheduling (daily, weekly, monthly)</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Email notification system untuk alert error dan monitoring</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Recovery procedures untuk menjamin ketersediaan data</a:t>
            </a:r>
          </a:p>
          <a:p>
            <a:pPr algn="just">
              <a:lnSpc>
                <a:spcPts val="3499"/>
              </a:lnSpc>
              <a:spcBef>
                <a:spcPct val="0"/>
              </a:spcBef>
            </a:pPr>
          </a:p>
        </p:txBody>
      </p:sp>
    </p:spTree>
  </p:cSld>
  <p:clrMapOvr>
    <a:masterClrMapping/>
  </p:clrMapOvr>
  <p:transition spd="fast">
    <p:wipe dir="l"/>
  </p:transition>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1152525"/>
            <a:ext cx="11303620" cy="923925"/>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Hasil DW + bidang</a:t>
            </a:r>
          </a:p>
          <a:p>
            <a:pPr algn="l">
              <a:lnSpc>
                <a:spcPts val="3599"/>
              </a:lnSpc>
            </a:pPr>
          </a:p>
        </p:txBody>
      </p:sp>
      <p:sp>
        <p:nvSpPr>
          <p:cNvPr name="TextBox 6" id="6"/>
          <p:cNvSpPr txBox="true"/>
          <p:nvPr/>
        </p:nvSpPr>
        <p:spPr>
          <a:xfrm rot="0">
            <a:off x="1650897" y="2666557"/>
            <a:ext cx="15697081" cy="6546850"/>
          </a:xfrm>
          <a:prstGeom prst="rect">
            <a:avLst/>
          </a:prstGeom>
        </p:spPr>
        <p:txBody>
          <a:bodyPr anchor="t" rtlCol="false" tIns="0" lIns="0" bIns="0" rIns="0">
            <a:spAutoFit/>
          </a:bodyPr>
          <a:lstStyle/>
          <a:p>
            <a:pPr algn="just">
              <a:lnSpc>
                <a:spcPts val="3499"/>
              </a:lnSpc>
            </a:pPr>
            <a:r>
              <a:rPr lang="en-US" sz="2499">
                <a:solidFill>
                  <a:srgbClr val="4D818B"/>
                </a:solidFill>
                <a:latin typeface="Montserrat"/>
                <a:ea typeface="Montserrat"/>
                <a:cs typeface="Montserrat"/>
                <a:sym typeface="Montserrat"/>
              </a:rPr>
              <a:t>Hasil Implementasi DW untuk MTI</a:t>
            </a:r>
          </a:p>
          <a:p>
            <a:pPr algn="just">
              <a:lnSpc>
                <a:spcPts val="3499"/>
              </a:lnSpc>
            </a:pPr>
            <a:r>
              <a:rPr lang="en-US" sz="2499" b="true">
                <a:solidFill>
                  <a:srgbClr val="4D818B"/>
                </a:solidFill>
                <a:latin typeface="Montserrat Medium"/>
                <a:ea typeface="Montserrat Medium"/>
                <a:cs typeface="Montserrat Medium"/>
                <a:sym typeface="Montserrat Medium"/>
              </a:rPr>
              <a:t>1. Efisiensi Operasional</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Otomasi proses ETL</a:t>
            </a:r>
            <a:r>
              <a:rPr lang="en-US" sz="2499">
                <a:solidFill>
                  <a:srgbClr val="4D818B"/>
                </a:solidFill>
                <a:latin typeface="Montserrat"/>
                <a:ea typeface="Montserrat"/>
                <a:cs typeface="Montserrat"/>
                <a:sym typeface="Montserrat"/>
              </a:rPr>
              <a:t> mengurangi pekerjaan manual dari ±8 jam/minggu menjadi ±10 menit/run</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Centralized data repository</a:t>
            </a:r>
            <a:r>
              <a:rPr lang="en-US" sz="2499">
                <a:solidFill>
                  <a:srgbClr val="4D818B"/>
                </a:solidFill>
                <a:latin typeface="Montserrat"/>
                <a:ea typeface="Montserrat"/>
                <a:cs typeface="Montserrat"/>
                <a:sym typeface="Montserrat"/>
              </a:rPr>
              <a:t> memudahkan akses data pariwisata dari berbagai stakeholder</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Automated monitoring</a:t>
            </a:r>
            <a:r>
              <a:rPr lang="en-US" sz="2499">
                <a:solidFill>
                  <a:srgbClr val="4D818B"/>
                </a:solidFill>
                <a:latin typeface="Montserrat"/>
                <a:ea typeface="Montserrat"/>
                <a:cs typeface="Montserrat"/>
                <a:sym typeface="Montserrat"/>
              </a:rPr>
              <a:t> dengan performance metrics real-time di dashboard</a:t>
            </a:r>
          </a:p>
          <a:p>
            <a:pPr algn="just">
              <a:lnSpc>
                <a:spcPts val="3499"/>
              </a:lnSpc>
            </a:pPr>
            <a:r>
              <a:rPr lang="en-US" sz="2499" b="true">
                <a:solidFill>
                  <a:srgbClr val="4D818B"/>
                </a:solidFill>
                <a:latin typeface="Montserrat Medium"/>
                <a:ea typeface="Montserrat Medium"/>
                <a:cs typeface="Montserrat Medium"/>
                <a:sym typeface="Montserrat Medium"/>
              </a:rPr>
              <a:t>2. Pengambilan Keputusan Berbasis Data</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Dashboard BI menyediakan </a:t>
            </a:r>
            <a:r>
              <a:rPr lang="en-US" b="true" sz="2499">
                <a:solidFill>
                  <a:srgbClr val="4D818B"/>
                </a:solidFill>
                <a:latin typeface="Montserrat Medium"/>
                <a:ea typeface="Montserrat Medium"/>
                <a:cs typeface="Montserrat Medium"/>
                <a:sym typeface="Montserrat Medium"/>
              </a:rPr>
              <a:t>KPI metrics</a:t>
            </a:r>
            <a:r>
              <a:rPr lang="en-US" sz="2499">
                <a:solidFill>
                  <a:srgbClr val="4D818B"/>
                </a:solidFill>
                <a:latin typeface="Montserrat"/>
                <a:ea typeface="Montserrat"/>
                <a:cs typeface="Montserrat"/>
                <a:sym typeface="Montserrat"/>
              </a:rPr>
              <a:t> untuk strategic planning Dinas Pariwisata</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Funnel analysis</a:t>
            </a:r>
            <a:r>
              <a:rPr lang="en-US" sz="2499">
                <a:solidFill>
                  <a:srgbClr val="4D818B"/>
                </a:solidFill>
                <a:latin typeface="Montserrat"/>
                <a:ea typeface="Montserrat"/>
                <a:cs typeface="Montserrat"/>
                <a:sym typeface="Montserrat"/>
              </a:rPr>
              <a:t> untuk memahami user behavior dan meningkatkan engagement</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Trend analysis</a:t>
            </a:r>
            <a:r>
              <a:rPr lang="en-US" sz="2499">
                <a:solidFill>
                  <a:srgbClr val="4D818B"/>
                </a:solidFill>
                <a:latin typeface="Montserrat"/>
                <a:ea typeface="Montserrat"/>
                <a:cs typeface="Montserrat"/>
                <a:sym typeface="Montserrat"/>
              </a:rPr>
              <a:t> per periode, wilayah, dan jenis wisatawan untuk forecasting</a:t>
            </a:r>
          </a:p>
          <a:p>
            <a:pPr algn="just">
              <a:lnSpc>
                <a:spcPts val="3499"/>
              </a:lnSpc>
            </a:pPr>
            <a:r>
              <a:rPr lang="en-US" sz="2499" b="true">
                <a:solidFill>
                  <a:srgbClr val="4D818B"/>
                </a:solidFill>
                <a:latin typeface="Montserrat Medium"/>
                <a:ea typeface="Montserrat Medium"/>
                <a:cs typeface="Montserrat Medium"/>
                <a:sym typeface="Montserrat Medium"/>
              </a:rPr>
              <a:t>3. Kualitas Data Terjamin (Data Quality Management)</a:t>
            </a:r>
          </a:p>
          <a:p>
            <a:pPr algn="just" marL="539749" indent="-269875" lvl="1">
              <a:lnSpc>
                <a:spcPts val="3499"/>
              </a:lnSpc>
              <a:buFont typeface="Arial"/>
              <a:buChar char="•"/>
            </a:pPr>
            <a:r>
              <a:rPr lang="en-US" sz="2499">
                <a:solidFill>
                  <a:srgbClr val="4D818B"/>
                </a:solidFill>
                <a:latin typeface="Montserrat"/>
                <a:ea typeface="Montserrat"/>
                <a:cs typeface="Montserrat"/>
                <a:sym typeface="Montserrat"/>
              </a:rPr>
              <a:t>Validasi data otomatis di tahap Extract dengan validate_data_quality()</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Data verification</a:t>
            </a:r>
            <a:r>
              <a:rPr lang="en-US" sz="2499">
                <a:solidFill>
                  <a:srgbClr val="4D818B"/>
                </a:solidFill>
                <a:latin typeface="Montserrat"/>
                <a:ea typeface="Montserrat"/>
                <a:cs typeface="Montserrat"/>
                <a:sym typeface="Montserrat"/>
              </a:rPr>
              <a:t> dengan verify_data_quality() untuk deteksi orphan records</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Consistency checks</a:t>
            </a:r>
            <a:r>
              <a:rPr lang="en-US" sz="2499">
                <a:solidFill>
                  <a:srgbClr val="4D818B"/>
                </a:solidFill>
                <a:latin typeface="Montserrat"/>
                <a:ea typeface="Montserrat"/>
                <a:cs typeface="Montserrat"/>
                <a:sym typeface="Montserrat"/>
              </a:rPr>
              <a:t> dengan master data di dimension tables</a:t>
            </a:r>
          </a:p>
          <a:p>
            <a:pPr algn="just">
              <a:lnSpc>
                <a:spcPts val="3499"/>
              </a:lnSpc>
            </a:pPr>
          </a:p>
          <a:p>
            <a:pPr algn="just">
              <a:lnSpc>
                <a:spcPts val="3499"/>
              </a:lnSpc>
              <a:spcBef>
                <a:spcPct val="0"/>
              </a:spcBef>
            </a:pPr>
          </a:p>
        </p:txBody>
      </p:sp>
    </p:spTree>
  </p:cSld>
  <p:clrMapOvr>
    <a:masterClrMapping/>
  </p:clrMapOvr>
  <p:transition spd="fast">
    <p:wipe dir="l"/>
  </p:transition>
</p:sld>
</file>

<file path=ppt/slides/slide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297266"/>
            <a:ext cx="6796487" cy="0"/>
          </a:xfrm>
          <a:prstGeom prst="line">
            <a:avLst/>
          </a:prstGeom>
          <a:ln cap="flat" w="38100">
            <a:solidFill>
              <a:srgbClr val="74A8B3"/>
            </a:solidFill>
            <a:prstDash val="solid"/>
            <a:headEnd type="none" len="sm" w="sm"/>
            <a:tailEnd type="none" len="sm" w="sm"/>
          </a:ln>
        </p:spPr>
      </p:sp>
      <p:sp>
        <p:nvSpPr>
          <p:cNvPr name="Freeform 3" id="3"/>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1152525"/>
            <a:ext cx="11303620" cy="1371600"/>
          </a:xfrm>
          <a:prstGeom prst="rect">
            <a:avLst/>
          </a:prstGeom>
        </p:spPr>
        <p:txBody>
          <a:bodyPr anchor="t" rtlCol="false" tIns="0" lIns="0" bIns="0" rIns="0">
            <a:spAutoFit/>
          </a:bodyPr>
          <a:lstStyle/>
          <a:p>
            <a:pPr algn="l">
              <a:lnSpc>
                <a:spcPts val="3599"/>
              </a:lnSpc>
            </a:pPr>
            <a:r>
              <a:rPr lang="en-US" sz="3999" b="true">
                <a:solidFill>
                  <a:srgbClr val="4D818B"/>
                </a:solidFill>
                <a:latin typeface="Montserrat Bold"/>
                <a:ea typeface="Montserrat Bold"/>
                <a:cs typeface="Montserrat Bold"/>
                <a:sym typeface="Montserrat Bold"/>
              </a:rPr>
              <a:t>Hubungan DW dengan bidang yang dipilih</a:t>
            </a:r>
          </a:p>
          <a:p>
            <a:pPr algn="l">
              <a:lnSpc>
                <a:spcPts val="3599"/>
              </a:lnSpc>
            </a:pPr>
          </a:p>
        </p:txBody>
      </p:sp>
      <p:sp>
        <p:nvSpPr>
          <p:cNvPr name="TextBox 6" id="6"/>
          <p:cNvSpPr txBox="true"/>
          <p:nvPr/>
        </p:nvSpPr>
        <p:spPr>
          <a:xfrm rot="0">
            <a:off x="1473755" y="2942987"/>
            <a:ext cx="15340489" cy="5670550"/>
          </a:xfrm>
          <a:prstGeom prst="rect">
            <a:avLst/>
          </a:prstGeom>
        </p:spPr>
        <p:txBody>
          <a:bodyPr anchor="t" rtlCol="false" tIns="0" lIns="0" bIns="0" rIns="0">
            <a:spAutoFit/>
          </a:bodyPr>
          <a:lstStyle/>
          <a:p>
            <a:pPr algn="just">
              <a:lnSpc>
                <a:spcPts val="3499"/>
              </a:lnSpc>
            </a:pPr>
            <a:r>
              <a:rPr lang="en-US" sz="2499" b="true">
                <a:solidFill>
                  <a:srgbClr val="4D818B"/>
                </a:solidFill>
                <a:latin typeface="Montserrat Medium"/>
                <a:ea typeface="Montserrat Medium"/>
                <a:cs typeface="Montserrat Medium"/>
                <a:sym typeface="Montserrat Medium"/>
              </a:rPr>
              <a:t>4. Keamanan Sistem Informasi</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Least privilege principle</a:t>
            </a:r>
            <a:r>
              <a:rPr lang="en-US" sz="2499">
                <a:solidFill>
                  <a:srgbClr val="4D818B"/>
                </a:solidFill>
                <a:latin typeface="Montserrat"/>
                <a:ea typeface="Montserrat"/>
                <a:cs typeface="Montserrat"/>
                <a:sym typeface="Montserrat"/>
              </a:rPr>
              <a:t> dengan RBAC: admin vs readonly role</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Protection against data modification</a:t>
            </a:r>
            <a:r>
              <a:rPr lang="en-US" sz="2499">
                <a:solidFill>
                  <a:srgbClr val="4D818B"/>
                </a:solidFill>
                <a:latin typeface="Montserrat"/>
                <a:ea typeface="Montserrat"/>
                <a:cs typeface="Montserrat"/>
                <a:sym typeface="Montserrat"/>
              </a:rPr>
              <a:t> dari dashboard (SELECT only)</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Secure credential storage</a:t>
            </a:r>
            <a:r>
              <a:rPr lang="en-US" sz="2499">
                <a:solidFill>
                  <a:srgbClr val="4D818B"/>
                </a:solidFill>
                <a:latin typeface="Montserrat"/>
                <a:ea typeface="Montserrat"/>
                <a:cs typeface="Montserrat"/>
                <a:sym typeface="Montserrat"/>
              </a:rPr>
              <a:t> tidak di-commit ke version control</a:t>
            </a:r>
          </a:p>
          <a:p>
            <a:pPr algn="just">
              <a:lnSpc>
                <a:spcPts val="3499"/>
              </a:lnSpc>
            </a:pPr>
            <a:r>
              <a:rPr lang="en-US" sz="2499" b="true">
                <a:solidFill>
                  <a:srgbClr val="4D818B"/>
                </a:solidFill>
                <a:latin typeface="Montserrat Medium"/>
                <a:ea typeface="Montserrat Medium"/>
                <a:cs typeface="Montserrat Medium"/>
                <a:sym typeface="Montserrat Medium"/>
              </a:rPr>
              <a:t>5. Dokumentasi dan Knowledge Management</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Comprehensive logging</a:t>
            </a:r>
            <a:r>
              <a:rPr lang="en-US" sz="2499">
                <a:solidFill>
                  <a:srgbClr val="4D818B"/>
                </a:solidFill>
                <a:latin typeface="Montserrat"/>
                <a:ea typeface="Montserrat"/>
                <a:cs typeface="Montserrat"/>
                <a:sym typeface="Montserrat"/>
              </a:rPr>
              <a:t> untuk setiap tahap ETL (extract, transform, load)</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Performance metrics tracking</a:t>
            </a:r>
            <a:r>
              <a:rPr lang="en-US" sz="2499">
                <a:solidFill>
                  <a:srgbClr val="4D818B"/>
                </a:solidFill>
                <a:latin typeface="Montserrat"/>
                <a:ea typeface="Montserrat"/>
                <a:cs typeface="Montserrat"/>
                <a:sym typeface="Montserrat"/>
              </a:rPr>
              <a:t> untuk continuous improvement</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Audit trail</a:t>
            </a:r>
            <a:r>
              <a:rPr lang="en-US" sz="2499">
                <a:solidFill>
                  <a:srgbClr val="4D818B"/>
                </a:solidFill>
                <a:latin typeface="Montserrat"/>
                <a:ea typeface="Montserrat"/>
                <a:cs typeface="Montserrat"/>
                <a:sym typeface="Montserrat"/>
              </a:rPr>
              <a:t> melalui user_journey_log dan dashboard_performance_log</a:t>
            </a:r>
          </a:p>
          <a:p>
            <a:pPr algn="just">
              <a:lnSpc>
                <a:spcPts val="3499"/>
              </a:lnSpc>
            </a:pPr>
            <a:r>
              <a:rPr lang="en-US" sz="2499" b="true">
                <a:solidFill>
                  <a:srgbClr val="4D818B"/>
                </a:solidFill>
                <a:latin typeface="Montserrat Medium"/>
                <a:ea typeface="Montserrat Medium"/>
                <a:cs typeface="Montserrat Medium"/>
                <a:sym typeface="Montserrat Medium"/>
              </a:rPr>
              <a:t>6. Skalabilitas dan Fleksibilitas</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Containerized architecture</a:t>
            </a:r>
            <a:r>
              <a:rPr lang="en-US" sz="2499">
                <a:solidFill>
                  <a:srgbClr val="4D818B"/>
                </a:solidFill>
                <a:latin typeface="Montserrat"/>
                <a:ea typeface="Montserrat"/>
                <a:cs typeface="Montserrat"/>
                <a:sym typeface="Montserrat"/>
              </a:rPr>
              <a:t> dengan Docker Compose memudahkan deployment</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Modular ETL pipeline</a:t>
            </a:r>
            <a:r>
              <a:rPr lang="en-US" sz="2499">
                <a:solidFill>
                  <a:srgbClr val="4D818B"/>
                </a:solidFill>
                <a:latin typeface="Montserrat"/>
                <a:ea typeface="Montserrat"/>
                <a:cs typeface="Montserrat"/>
                <a:sym typeface="Montserrat"/>
              </a:rPr>
              <a:t> memudahkan penambahan sumber data baru</a:t>
            </a:r>
          </a:p>
          <a:p>
            <a:pPr algn="just" marL="539749" indent="-269875" lvl="1">
              <a:lnSpc>
                <a:spcPts val="3499"/>
              </a:lnSpc>
              <a:buFont typeface="Arial"/>
              <a:buChar char="•"/>
            </a:pPr>
            <a:r>
              <a:rPr lang="en-US" b="true" sz="2499">
                <a:solidFill>
                  <a:srgbClr val="4D818B"/>
                </a:solidFill>
                <a:latin typeface="Montserrat Medium"/>
                <a:ea typeface="Montserrat Medium"/>
                <a:cs typeface="Montserrat Medium"/>
                <a:sym typeface="Montserrat Medium"/>
              </a:rPr>
              <a:t>Schema extensibility</a:t>
            </a:r>
            <a:r>
              <a:rPr lang="en-US" sz="2499">
                <a:solidFill>
                  <a:srgbClr val="4D818B"/>
                </a:solidFill>
                <a:latin typeface="Montserrat"/>
                <a:ea typeface="Montserrat"/>
                <a:cs typeface="Montserrat"/>
                <a:sym typeface="Montserrat"/>
              </a:rPr>
              <a:t> dengan star schema yang mendukung penambahan dimensi/fact baru</a:t>
            </a:r>
          </a:p>
          <a:p>
            <a:pPr algn="just">
              <a:lnSpc>
                <a:spcPts val="3499"/>
              </a:lnSpc>
              <a:spcBef>
                <a:spcPct val="0"/>
              </a:spcBef>
            </a:pPr>
          </a:p>
        </p:txBody>
      </p:sp>
    </p:spTree>
  </p:cSld>
  <p:clrMapOvr>
    <a:masterClrMapping/>
  </p:clrMapOvr>
  <p:transition spd="fast">
    <p:wipe dir="l"/>
  </p:transition>
</p:sld>
</file>

<file path=ppt/slides/slide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613257" y="4305078"/>
            <a:ext cx="15061486" cy="2172145"/>
          </a:xfrm>
          <a:prstGeom prst="rect">
            <a:avLst/>
          </a:prstGeom>
        </p:spPr>
        <p:txBody>
          <a:bodyPr anchor="t" rtlCol="false" tIns="0" lIns="0" bIns="0" rIns="0">
            <a:spAutoFit/>
          </a:bodyPr>
          <a:lstStyle/>
          <a:p>
            <a:pPr algn="ctr">
              <a:lnSpc>
                <a:spcPts val="15760"/>
              </a:lnSpc>
            </a:pPr>
            <a:r>
              <a:rPr lang="en-US" b="true" sz="17511">
                <a:solidFill>
                  <a:srgbClr val="4D818B"/>
                </a:solidFill>
                <a:latin typeface="Montserrat Bold"/>
                <a:ea typeface="Montserrat Bold"/>
                <a:cs typeface="Montserrat Bold"/>
                <a:sym typeface="Montserrat Bold"/>
              </a:rPr>
              <a:t>THANK YOU</a:t>
            </a:r>
          </a:p>
        </p:txBody>
      </p:sp>
      <p:sp>
        <p:nvSpPr>
          <p:cNvPr name="AutoShape 3" id="3"/>
          <p:cNvSpPr/>
          <p:nvPr/>
        </p:nvSpPr>
        <p:spPr>
          <a:xfrm>
            <a:off x="1613257" y="6458172"/>
            <a:ext cx="15061486" cy="0"/>
          </a:xfrm>
          <a:prstGeom prst="line">
            <a:avLst/>
          </a:prstGeom>
          <a:ln cap="flat" w="38100">
            <a:solidFill>
              <a:srgbClr val="74A8B3"/>
            </a:solidFill>
            <a:prstDash val="solid"/>
            <a:headEnd type="none" len="sm" w="sm"/>
            <a:tailEnd type="none" len="sm" w="sm"/>
          </a:ln>
        </p:spPr>
      </p:sp>
      <p:sp>
        <p:nvSpPr>
          <p:cNvPr name="Freeform 4" id="4"/>
          <p:cNvSpPr/>
          <p:nvPr/>
        </p:nvSpPr>
        <p:spPr>
          <a:xfrm flipH="false" flipV="false" rot="0">
            <a:off x="14832658" y="-290945"/>
            <a:ext cx="4439172" cy="2639289"/>
          </a:xfrm>
          <a:custGeom>
            <a:avLst/>
            <a:gdLst/>
            <a:ahLst/>
            <a:cxnLst/>
            <a:rect r="r" b="b" t="t" l="l"/>
            <a:pathLst>
              <a:path h="2639289" w="4439172">
                <a:moveTo>
                  <a:pt x="0" y="0"/>
                </a:moveTo>
                <a:lnTo>
                  <a:pt x="4439172" y="0"/>
                </a:lnTo>
                <a:lnTo>
                  <a:pt x="4439172" y="2639290"/>
                </a:lnTo>
                <a:lnTo>
                  <a:pt x="0" y="26392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1101247" y="-1367447"/>
            <a:ext cx="2792043" cy="2792043"/>
          </a:xfrm>
          <a:custGeom>
            <a:avLst/>
            <a:gdLst/>
            <a:ahLst/>
            <a:cxnLst/>
            <a:rect r="r" b="b" t="t" l="l"/>
            <a:pathLst>
              <a:path h="2792043" w="2792043">
                <a:moveTo>
                  <a:pt x="0" y="0"/>
                </a:moveTo>
                <a:lnTo>
                  <a:pt x="2792043" y="0"/>
                </a:lnTo>
                <a:lnTo>
                  <a:pt x="2792043" y="2792044"/>
                </a:lnTo>
                <a:lnTo>
                  <a:pt x="0" y="279204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826200" y="7786775"/>
            <a:ext cx="3709799" cy="3709799"/>
          </a:xfrm>
          <a:custGeom>
            <a:avLst/>
            <a:gdLst/>
            <a:ahLst/>
            <a:cxnLst/>
            <a:rect r="r" b="b" t="t" l="l"/>
            <a:pathLst>
              <a:path h="3709799" w="3709799">
                <a:moveTo>
                  <a:pt x="0" y="0"/>
                </a:moveTo>
                <a:lnTo>
                  <a:pt x="3709800" y="0"/>
                </a:lnTo>
                <a:lnTo>
                  <a:pt x="3709800" y="3709799"/>
                </a:lnTo>
                <a:lnTo>
                  <a:pt x="0" y="370979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true" rot="0">
            <a:off x="1028700" y="1028700"/>
            <a:ext cx="1479278" cy="879498"/>
          </a:xfrm>
          <a:custGeom>
            <a:avLst/>
            <a:gdLst/>
            <a:ahLst/>
            <a:cxnLst/>
            <a:rect r="r" b="b" t="t" l="l"/>
            <a:pathLst>
              <a:path h="879498" w="1479278">
                <a:moveTo>
                  <a:pt x="0" y="879498"/>
                </a:moveTo>
                <a:lnTo>
                  <a:pt x="1479278" y="879498"/>
                </a:lnTo>
                <a:lnTo>
                  <a:pt x="1479278" y="0"/>
                </a:lnTo>
                <a:lnTo>
                  <a:pt x="0" y="0"/>
                </a:lnTo>
                <a:lnTo>
                  <a:pt x="0" y="879498"/>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7259300" y="7458392"/>
            <a:ext cx="2426642" cy="3599816"/>
          </a:xfrm>
          <a:custGeom>
            <a:avLst/>
            <a:gdLst/>
            <a:ahLst/>
            <a:cxnLst/>
            <a:rect r="r" b="b" t="t" l="l"/>
            <a:pathLst>
              <a:path h="3599816" w="2426642">
                <a:moveTo>
                  <a:pt x="0" y="0"/>
                </a:moveTo>
                <a:lnTo>
                  <a:pt x="2426642" y="0"/>
                </a:lnTo>
                <a:lnTo>
                  <a:pt x="2426642" y="3599816"/>
                </a:lnTo>
                <a:lnTo>
                  <a:pt x="0" y="359981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transition spd="fast">
    <p:wipe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143566"/>
            <a:ext cx="3656160" cy="0"/>
          </a:xfrm>
          <a:prstGeom prst="line">
            <a:avLst/>
          </a:prstGeom>
          <a:ln cap="flat" w="38100">
            <a:solidFill>
              <a:srgbClr val="74A8B3"/>
            </a:solidFill>
            <a:prstDash val="solid"/>
            <a:headEnd type="none" len="sm" w="sm"/>
            <a:tailEnd type="none" len="sm" w="sm"/>
          </a:ln>
        </p:spPr>
      </p:sp>
      <p:sp>
        <p:nvSpPr>
          <p:cNvPr name="TextBox 3" id="3"/>
          <p:cNvSpPr txBox="true"/>
          <p:nvPr/>
        </p:nvSpPr>
        <p:spPr>
          <a:xfrm rot="0">
            <a:off x="1028700" y="1943469"/>
            <a:ext cx="7312320" cy="990601"/>
          </a:xfrm>
          <a:prstGeom prst="rect">
            <a:avLst/>
          </a:prstGeom>
        </p:spPr>
        <p:txBody>
          <a:bodyPr anchor="t" rtlCol="false" tIns="0" lIns="0" bIns="0" rIns="0">
            <a:spAutoFit/>
          </a:bodyPr>
          <a:lstStyle/>
          <a:p>
            <a:pPr algn="l">
              <a:lnSpc>
                <a:spcPts val="7200"/>
              </a:lnSpc>
            </a:pPr>
            <a:r>
              <a:rPr lang="en-US" sz="8000" b="true">
                <a:solidFill>
                  <a:srgbClr val="4D818B"/>
                </a:solidFill>
                <a:latin typeface="Montserrat Bold"/>
                <a:ea typeface="Montserrat Bold"/>
                <a:cs typeface="Montserrat Bold"/>
                <a:sym typeface="Montserrat Bold"/>
              </a:rPr>
              <a:t>URGENSI</a:t>
            </a:r>
          </a:p>
        </p:txBody>
      </p:sp>
      <p:sp>
        <p:nvSpPr>
          <p:cNvPr name="TextBox 4" id="4"/>
          <p:cNvSpPr txBox="true"/>
          <p:nvPr/>
        </p:nvSpPr>
        <p:spPr>
          <a:xfrm rot="0">
            <a:off x="1028700" y="3587750"/>
            <a:ext cx="7491614" cy="5232400"/>
          </a:xfrm>
          <a:prstGeom prst="rect">
            <a:avLst/>
          </a:prstGeom>
        </p:spPr>
        <p:txBody>
          <a:bodyPr anchor="t" rtlCol="false" tIns="0" lIns="0" bIns="0" rIns="0">
            <a:spAutoFit/>
          </a:bodyPr>
          <a:lstStyle/>
          <a:p>
            <a:pPr algn="l">
              <a:lnSpc>
                <a:spcPts val="3499"/>
              </a:lnSpc>
            </a:pPr>
            <a:r>
              <a:rPr lang="en-US" sz="2499">
                <a:solidFill>
                  <a:srgbClr val="4D818B"/>
                </a:solidFill>
                <a:latin typeface="Montserrat"/>
                <a:ea typeface="Montserrat"/>
                <a:cs typeface="Montserrat"/>
                <a:sym typeface="Montserrat"/>
              </a:rPr>
              <a:t>Potensi Ekonomi Belum Teroptimalkan</a:t>
            </a:r>
          </a:p>
          <a:p>
            <a:pPr algn="l" marL="539749" indent="-269875" lvl="1">
              <a:lnSpc>
                <a:spcPts val="3499"/>
              </a:lnSpc>
              <a:buFont typeface="Arial"/>
              <a:buChar char="•"/>
            </a:pPr>
            <a:r>
              <a:rPr lang="en-US" sz="2499">
                <a:solidFill>
                  <a:srgbClr val="4D818B"/>
                </a:solidFill>
                <a:latin typeface="Montserrat"/>
                <a:ea typeface="Montserrat"/>
                <a:cs typeface="Montserrat"/>
                <a:sym typeface="Montserrat"/>
              </a:rPr>
              <a:t>Pariwisata = 8.5% PDRB Jakarta, tapi analitik masih manual</a:t>
            </a:r>
          </a:p>
          <a:p>
            <a:pPr algn="l" marL="539749" indent="-269875" lvl="1">
              <a:lnSpc>
                <a:spcPts val="3499"/>
              </a:lnSpc>
              <a:buFont typeface="Arial"/>
              <a:buChar char="•"/>
            </a:pPr>
            <a:r>
              <a:rPr lang="en-US" sz="2499">
                <a:solidFill>
                  <a:srgbClr val="4D818B"/>
                </a:solidFill>
                <a:latin typeface="Montserrat"/>
                <a:ea typeface="Montserrat"/>
                <a:cs typeface="Montserrat"/>
                <a:sym typeface="Montserrat"/>
              </a:rPr>
              <a:t>Data mentah (XLSX) tanpa insight untuk keputusan strategis</a:t>
            </a:r>
          </a:p>
          <a:p>
            <a:pPr algn="l">
              <a:lnSpc>
                <a:spcPts val="3499"/>
              </a:lnSpc>
            </a:pPr>
          </a:p>
          <a:p>
            <a:pPr algn="l">
              <a:lnSpc>
                <a:spcPts val="3499"/>
              </a:lnSpc>
            </a:pPr>
            <a:r>
              <a:rPr lang="en-US" sz="2499">
                <a:solidFill>
                  <a:srgbClr val="4D818B"/>
                </a:solidFill>
                <a:latin typeface="Montserrat"/>
                <a:ea typeface="Montserrat"/>
                <a:cs typeface="Montserrat"/>
                <a:sym typeface="Montserrat"/>
              </a:rPr>
              <a:t>Fragmentasi Data &amp; Kualitas Rendah</a:t>
            </a:r>
          </a:p>
          <a:p>
            <a:pPr algn="l" marL="539749" indent="-269875" lvl="1">
              <a:lnSpc>
                <a:spcPts val="3499"/>
              </a:lnSpc>
              <a:buFont typeface="Arial"/>
              <a:buChar char="•"/>
            </a:pPr>
            <a:r>
              <a:rPr lang="en-US" sz="2499">
                <a:solidFill>
                  <a:srgbClr val="4D818B"/>
                </a:solidFill>
                <a:latin typeface="Montserrat"/>
                <a:ea typeface="Montserrat"/>
                <a:cs typeface="Montserrat"/>
                <a:sym typeface="Montserrat"/>
              </a:rPr>
              <a:t>Data tersebar (Excel, XLSX, sistem internal) dengan format inkonsisten</a:t>
            </a:r>
          </a:p>
          <a:p>
            <a:pPr algn="l" marL="539749" indent="-269875" lvl="1">
              <a:lnSpc>
                <a:spcPts val="3499"/>
              </a:lnSpc>
              <a:buFont typeface="Arial"/>
              <a:buChar char="•"/>
            </a:pPr>
            <a:r>
              <a:rPr lang="en-US" sz="2499">
                <a:solidFill>
                  <a:srgbClr val="4D818B"/>
                </a:solidFill>
                <a:latin typeface="Montserrat"/>
                <a:ea typeface="Montserrat"/>
                <a:cs typeface="Montserrat"/>
                <a:sym typeface="Montserrat"/>
              </a:rPr>
              <a:t>Manual integration = risiko error tinggi</a:t>
            </a:r>
          </a:p>
          <a:p>
            <a:pPr algn="l">
              <a:lnSpc>
                <a:spcPts val="3499"/>
              </a:lnSpc>
            </a:pPr>
          </a:p>
          <a:p>
            <a:pPr algn="l">
              <a:lnSpc>
                <a:spcPts val="3499"/>
              </a:lnSpc>
            </a:pPr>
          </a:p>
        </p:txBody>
      </p:sp>
      <p:sp>
        <p:nvSpPr>
          <p:cNvPr name="Freeform 5" id="5"/>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true" rot="0">
            <a:off x="-253361" y="9258300"/>
            <a:ext cx="1940272" cy="1153580"/>
          </a:xfrm>
          <a:custGeom>
            <a:avLst/>
            <a:gdLst/>
            <a:ahLst/>
            <a:cxnLst/>
            <a:rect r="r" b="b" t="t" l="l"/>
            <a:pathLst>
              <a:path h="1153580" w="1940272">
                <a:moveTo>
                  <a:pt x="0" y="1153580"/>
                </a:moveTo>
                <a:lnTo>
                  <a:pt x="1940273" y="1153580"/>
                </a:lnTo>
                <a:lnTo>
                  <a:pt x="1940273" y="0"/>
                </a:lnTo>
                <a:lnTo>
                  <a:pt x="0" y="0"/>
                </a:lnTo>
                <a:lnTo>
                  <a:pt x="0" y="115358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true" rot="5400000">
            <a:off x="17631531" y="8718005"/>
            <a:ext cx="2235138" cy="3315728"/>
          </a:xfrm>
          <a:custGeom>
            <a:avLst/>
            <a:gdLst/>
            <a:ahLst/>
            <a:cxnLst/>
            <a:rect r="r" b="b" t="t" l="l"/>
            <a:pathLst>
              <a:path h="3315728" w="2235138">
                <a:moveTo>
                  <a:pt x="0" y="3315728"/>
                </a:moveTo>
                <a:lnTo>
                  <a:pt x="2235138" y="3315728"/>
                </a:lnTo>
                <a:lnTo>
                  <a:pt x="2235138" y="0"/>
                </a:lnTo>
                <a:lnTo>
                  <a:pt x="0" y="0"/>
                </a:lnTo>
                <a:lnTo>
                  <a:pt x="0" y="3315728"/>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9599622" y="2666557"/>
            <a:ext cx="7491614" cy="6985000"/>
          </a:xfrm>
          <a:prstGeom prst="rect">
            <a:avLst/>
          </a:prstGeom>
        </p:spPr>
        <p:txBody>
          <a:bodyPr anchor="t" rtlCol="false" tIns="0" lIns="0" bIns="0" rIns="0">
            <a:spAutoFit/>
          </a:bodyPr>
          <a:lstStyle/>
          <a:p>
            <a:pPr algn="l">
              <a:lnSpc>
                <a:spcPts val="3499"/>
              </a:lnSpc>
            </a:pPr>
            <a:r>
              <a:rPr lang="en-US" sz="2499">
                <a:solidFill>
                  <a:srgbClr val="4D818B"/>
                </a:solidFill>
                <a:latin typeface="Montserrat"/>
                <a:ea typeface="Montserrat"/>
                <a:cs typeface="Montserrat"/>
                <a:sym typeface="Montserrat"/>
              </a:rPr>
              <a:t>Tidak ada Disaster Recovery</a:t>
            </a:r>
          </a:p>
          <a:p>
            <a:pPr algn="l" marL="539749" indent="-269875" lvl="1">
              <a:lnSpc>
                <a:spcPts val="3499"/>
              </a:lnSpc>
              <a:buFont typeface="Arial"/>
              <a:buChar char="•"/>
            </a:pPr>
            <a:r>
              <a:rPr lang="en-US" sz="2499">
                <a:solidFill>
                  <a:srgbClr val="4D818B"/>
                </a:solidFill>
                <a:latin typeface="Montserrat"/>
                <a:ea typeface="Montserrat"/>
                <a:cs typeface="Montserrat"/>
                <a:sym typeface="Montserrat"/>
              </a:rPr>
              <a:t>Risiko data loss &amp; downtime dapat menghambat perencanaan</a:t>
            </a:r>
          </a:p>
          <a:p>
            <a:pPr algn="l">
              <a:lnSpc>
                <a:spcPts val="3499"/>
              </a:lnSpc>
            </a:pPr>
          </a:p>
          <a:p>
            <a:pPr algn="l">
              <a:lnSpc>
                <a:spcPts val="3499"/>
              </a:lnSpc>
            </a:pPr>
            <a:r>
              <a:rPr lang="en-US" sz="2499">
                <a:solidFill>
                  <a:srgbClr val="4D818B"/>
                </a:solidFill>
                <a:latin typeface="Montserrat"/>
                <a:ea typeface="Montserrat"/>
                <a:cs typeface="Montserrat"/>
                <a:sym typeface="Montserrat"/>
              </a:rPr>
              <a:t>Kebutuhan Real-time Dashboard</a:t>
            </a:r>
          </a:p>
          <a:p>
            <a:pPr algn="l" marL="539749" indent="-269875" lvl="1">
              <a:lnSpc>
                <a:spcPts val="3499"/>
              </a:lnSpc>
              <a:buFont typeface="Arial"/>
              <a:buChar char="•"/>
            </a:pPr>
            <a:r>
              <a:rPr lang="en-US" sz="2499">
                <a:solidFill>
                  <a:srgbClr val="4D818B"/>
                </a:solidFill>
                <a:latin typeface="Montserrat"/>
                <a:ea typeface="Montserrat"/>
                <a:cs typeface="Montserrat"/>
                <a:sym typeface="Montserrat"/>
              </a:rPr>
              <a:t>Kompilasi data manual memakan 2-4 minggu untuk keputusan reaktif</a:t>
            </a:r>
          </a:p>
          <a:p>
            <a:pPr algn="l" marL="539749" indent="-269875" lvl="1">
              <a:lnSpc>
                <a:spcPts val="3499"/>
              </a:lnSpc>
              <a:buFont typeface="Arial"/>
              <a:buChar char="•"/>
            </a:pPr>
            <a:r>
              <a:rPr lang="en-US" sz="2499">
                <a:solidFill>
                  <a:srgbClr val="4D818B"/>
                </a:solidFill>
                <a:latin typeface="Montserrat"/>
                <a:ea typeface="Montserrat"/>
                <a:cs typeface="Montserrat"/>
                <a:sym typeface="Montserrat"/>
              </a:rPr>
              <a:t>Stakeholder butuh monitoring real-time untuk KPI pariwisata</a:t>
            </a:r>
          </a:p>
          <a:p>
            <a:pPr algn="l">
              <a:lnSpc>
                <a:spcPts val="3499"/>
              </a:lnSpc>
            </a:pPr>
          </a:p>
          <a:p>
            <a:pPr algn="l">
              <a:lnSpc>
                <a:spcPts val="3499"/>
              </a:lnSpc>
            </a:pPr>
            <a:r>
              <a:rPr lang="en-US" sz="2499">
                <a:solidFill>
                  <a:srgbClr val="4D818B"/>
                </a:solidFill>
                <a:latin typeface="Montserrat"/>
                <a:ea typeface="Montserrat"/>
                <a:cs typeface="Montserrat"/>
                <a:sym typeface="Montserrat"/>
              </a:rPr>
              <a:t>Daya Saing Menurun</a:t>
            </a:r>
          </a:p>
          <a:p>
            <a:pPr algn="l" marL="539749" indent="-269875" lvl="1">
              <a:lnSpc>
                <a:spcPts val="3499"/>
              </a:lnSpc>
              <a:buFont typeface="Arial"/>
              <a:buChar char="•"/>
            </a:pPr>
            <a:r>
              <a:rPr lang="en-US" sz="2499">
                <a:solidFill>
                  <a:srgbClr val="4D818B"/>
                </a:solidFill>
                <a:latin typeface="Montserrat"/>
                <a:ea typeface="Montserrat"/>
                <a:cs typeface="Montserrat"/>
                <a:sym typeface="Montserrat"/>
              </a:rPr>
              <a:t>Jakarta tertinggal vs Bali, Yogyakarta, Bandung yang pakai data analytics</a:t>
            </a:r>
          </a:p>
          <a:p>
            <a:pPr algn="l" marL="539749" indent="-269875" lvl="1">
              <a:lnSpc>
                <a:spcPts val="3499"/>
              </a:lnSpc>
              <a:buFont typeface="Arial"/>
              <a:buChar char="•"/>
            </a:pPr>
            <a:r>
              <a:rPr lang="en-US" sz="2499">
                <a:solidFill>
                  <a:srgbClr val="4D818B"/>
                </a:solidFill>
                <a:latin typeface="Montserrat"/>
                <a:ea typeface="Montserrat"/>
                <a:cs typeface="Montserrat"/>
                <a:sym typeface="Montserrat"/>
              </a:rPr>
              <a:t>Kepercayaan publik menurun tanpa data transparan &amp; akurat</a:t>
            </a:r>
          </a:p>
          <a:p>
            <a:pPr algn="l">
              <a:lnSpc>
                <a:spcPts val="3499"/>
              </a:lnSpc>
            </a:pPr>
          </a:p>
        </p:txBody>
      </p:sp>
    </p:spTree>
  </p:cSld>
  <p:clrMapOvr>
    <a:masterClrMapping/>
  </p:clrMapOvr>
  <p:transition spd="fast">
    <p:wipe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TextBox 3" id="3"/>
          <p:cNvSpPr txBox="true"/>
          <p:nvPr/>
        </p:nvSpPr>
        <p:spPr>
          <a:xfrm rot="0">
            <a:off x="1028700" y="1626141"/>
            <a:ext cx="7422878" cy="990601"/>
          </a:xfrm>
          <a:prstGeom prst="rect">
            <a:avLst/>
          </a:prstGeom>
        </p:spPr>
        <p:txBody>
          <a:bodyPr anchor="t" rtlCol="false" tIns="0" lIns="0" bIns="0" rIns="0">
            <a:spAutoFit/>
          </a:bodyPr>
          <a:lstStyle/>
          <a:p>
            <a:pPr algn="l">
              <a:lnSpc>
                <a:spcPts val="7200"/>
              </a:lnSpc>
            </a:pPr>
            <a:r>
              <a:rPr lang="en-US" sz="8000" b="true">
                <a:solidFill>
                  <a:srgbClr val="4D818B"/>
                </a:solidFill>
                <a:latin typeface="Montserrat Bold"/>
                <a:ea typeface="Montserrat Bold"/>
                <a:cs typeface="Montserrat Bold"/>
                <a:sym typeface="Montserrat Bold"/>
              </a:rPr>
              <a:t>TUJUAN</a:t>
            </a:r>
          </a:p>
        </p:txBody>
      </p:sp>
      <p:sp>
        <p:nvSpPr>
          <p:cNvPr name="TextBox 4" id="4"/>
          <p:cNvSpPr txBox="true"/>
          <p:nvPr/>
        </p:nvSpPr>
        <p:spPr>
          <a:xfrm rot="0">
            <a:off x="1028700" y="4389955"/>
            <a:ext cx="13596508" cy="31813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Tujuan Umum</a:t>
            </a:r>
          </a:p>
          <a:p>
            <a:pPr algn="just">
              <a:lnSpc>
                <a:spcPts val="4200"/>
              </a:lnSpc>
            </a:pPr>
            <a:r>
              <a:rPr lang="en-US" sz="3000">
                <a:solidFill>
                  <a:srgbClr val="4D818B"/>
                </a:solidFill>
                <a:latin typeface="Montserrat"/>
                <a:ea typeface="Montserrat"/>
                <a:cs typeface="Montserrat"/>
                <a:sym typeface="Montserrat"/>
              </a:rPr>
              <a:t>Membangun Data Warehouse terintegrasi untuk data pariwisata DKI Jakarta yang mendukung pengambilan keputusan strategis berbasis data melalui analitik historis dan monitoring real-time dengan disaster recovery capability.</a:t>
            </a:r>
          </a:p>
          <a:p>
            <a:pPr algn="just">
              <a:lnSpc>
                <a:spcPts val="4200"/>
              </a:lnSpc>
            </a:pPr>
          </a:p>
        </p:txBody>
      </p:sp>
      <p:sp>
        <p:nvSpPr>
          <p:cNvPr name="Freeform 5" id="5"/>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fast">
    <p:wipe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TextBox 3" id="3"/>
          <p:cNvSpPr txBox="true"/>
          <p:nvPr/>
        </p:nvSpPr>
        <p:spPr>
          <a:xfrm rot="0">
            <a:off x="1028700" y="1626141"/>
            <a:ext cx="7422878" cy="990601"/>
          </a:xfrm>
          <a:prstGeom prst="rect">
            <a:avLst/>
          </a:prstGeom>
        </p:spPr>
        <p:txBody>
          <a:bodyPr anchor="t" rtlCol="false" tIns="0" lIns="0" bIns="0" rIns="0">
            <a:spAutoFit/>
          </a:bodyPr>
          <a:lstStyle/>
          <a:p>
            <a:pPr algn="l">
              <a:lnSpc>
                <a:spcPts val="7200"/>
              </a:lnSpc>
            </a:pPr>
            <a:r>
              <a:rPr lang="en-US" sz="8000" b="true">
                <a:solidFill>
                  <a:srgbClr val="4D818B"/>
                </a:solidFill>
                <a:latin typeface="Montserrat Bold"/>
                <a:ea typeface="Montserrat Bold"/>
                <a:cs typeface="Montserrat Bold"/>
                <a:sym typeface="Montserrat Bold"/>
              </a:rPr>
              <a:t>TUJUAN</a:t>
            </a:r>
          </a:p>
        </p:txBody>
      </p:sp>
      <p:sp>
        <p:nvSpPr>
          <p:cNvPr name="TextBox 4" id="4"/>
          <p:cNvSpPr txBox="true"/>
          <p:nvPr/>
        </p:nvSpPr>
        <p:spPr>
          <a:xfrm rot="0">
            <a:off x="1364876" y="3960769"/>
            <a:ext cx="13596508" cy="5670550"/>
          </a:xfrm>
          <a:prstGeom prst="rect">
            <a:avLst/>
          </a:prstGeom>
        </p:spPr>
        <p:txBody>
          <a:bodyPr anchor="t" rtlCol="false" tIns="0" lIns="0" bIns="0" rIns="0">
            <a:spAutoFit/>
          </a:bodyPr>
          <a:lstStyle/>
          <a:p>
            <a:pPr algn="just">
              <a:lnSpc>
                <a:spcPts val="3499"/>
              </a:lnSpc>
            </a:pPr>
            <a:r>
              <a:rPr lang="en-US" sz="2499">
                <a:solidFill>
                  <a:srgbClr val="4D818B"/>
                </a:solidFill>
                <a:latin typeface="Montserrat"/>
                <a:ea typeface="Montserrat"/>
                <a:cs typeface="Montserrat"/>
                <a:sym typeface="Montserrat"/>
              </a:rPr>
              <a:t>Tujuan Khusus</a:t>
            </a:r>
          </a:p>
          <a:p>
            <a:pPr algn="just" marL="539749" indent="-269875" lvl="1">
              <a:lnSpc>
                <a:spcPts val="3499"/>
              </a:lnSpc>
              <a:buAutoNum type="arabicPeriod" startAt="1"/>
            </a:pPr>
            <a:r>
              <a:rPr lang="en-US" sz="2499">
                <a:solidFill>
                  <a:srgbClr val="4D818B"/>
                </a:solidFill>
                <a:latin typeface="Montserrat"/>
                <a:ea typeface="Montserrat"/>
                <a:cs typeface="Montserrat"/>
                <a:sym typeface="Montserrat"/>
              </a:rPr>
              <a:t>Merancang skema Data Warehouse dengan Star Schema yang optimal untuk analisis multi-dimensi kunjungan wisata berdasarkan waktu, wilayah, jenis wisatawan.</a:t>
            </a:r>
          </a:p>
          <a:p>
            <a:pPr algn="just" marL="539749" indent="-269875" lvl="1">
              <a:lnSpc>
                <a:spcPts val="3499"/>
              </a:lnSpc>
              <a:buAutoNum type="arabicPeriod" startAt="1"/>
            </a:pPr>
            <a:r>
              <a:rPr lang="en-US" sz="2499">
                <a:solidFill>
                  <a:srgbClr val="4D818B"/>
                </a:solidFill>
                <a:latin typeface="Montserrat"/>
                <a:ea typeface="Montserrat"/>
                <a:cs typeface="Montserrat"/>
                <a:sym typeface="Montserrat"/>
              </a:rPr>
              <a:t>Mengembangkan pipeline ETL otomatis untuk integrasi data dari Portal Satu Data Jakarta dan data harga ticket dari pencarian manual dengan mekanisme data cleansing, standardisasi format, dan quality validation.</a:t>
            </a:r>
          </a:p>
          <a:p>
            <a:pPr algn="just" marL="539749" indent="-269875" lvl="1">
              <a:lnSpc>
                <a:spcPts val="3499"/>
              </a:lnSpc>
              <a:buAutoNum type="arabicPeriod" startAt="1"/>
            </a:pPr>
            <a:r>
              <a:rPr lang="en-US" sz="2499">
                <a:solidFill>
                  <a:srgbClr val="4D818B"/>
                </a:solidFill>
                <a:latin typeface="Montserrat"/>
                <a:ea typeface="Montserrat"/>
                <a:cs typeface="Montserrat"/>
                <a:sym typeface="Montserrat"/>
              </a:rPr>
              <a:t>Mengimplementasikan disaster recovery system dengan automated backup scheduling dan prosedur restore untuk menjamin ketersediaan data.</a:t>
            </a:r>
          </a:p>
          <a:p>
            <a:pPr algn="just" marL="539749" indent="-269875" lvl="1">
              <a:lnSpc>
                <a:spcPts val="3499"/>
              </a:lnSpc>
              <a:buAutoNum type="arabicPeriod" startAt="1"/>
            </a:pPr>
            <a:r>
              <a:rPr lang="en-US" sz="2499">
                <a:solidFill>
                  <a:srgbClr val="4D818B"/>
                </a:solidFill>
                <a:latin typeface="Montserrat"/>
                <a:ea typeface="Montserrat"/>
                <a:cs typeface="Montserrat"/>
                <a:sym typeface="Montserrat"/>
              </a:rPr>
              <a:t>Membangun dashboard interaktif dengan KPI monitoring, trend analysis, dan comparative analytics yang user-friendly untuk mendukung decision making stakeholder.</a:t>
            </a:r>
          </a:p>
          <a:p>
            <a:pPr algn="just">
              <a:lnSpc>
                <a:spcPts val="3499"/>
              </a:lnSpc>
            </a:pPr>
          </a:p>
        </p:txBody>
      </p:sp>
      <p:sp>
        <p:nvSpPr>
          <p:cNvPr name="Freeform 5" id="5"/>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fast">
    <p:wipe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TextBox 3" id="3"/>
          <p:cNvSpPr txBox="true"/>
          <p:nvPr/>
        </p:nvSpPr>
        <p:spPr>
          <a:xfrm rot="0">
            <a:off x="1028700" y="1626141"/>
            <a:ext cx="7422878" cy="990601"/>
          </a:xfrm>
          <a:prstGeom prst="rect">
            <a:avLst/>
          </a:prstGeom>
        </p:spPr>
        <p:txBody>
          <a:bodyPr anchor="t" rtlCol="false" tIns="0" lIns="0" bIns="0" rIns="0">
            <a:spAutoFit/>
          </a:bodyPr>
          <a:lstStyle/>
          <a:p>
            <a:pPr algn="l">
              <a:lnSpc>
                <a:spcPts val="7200"/>
              </a:lnSpc>
            </a:pPr>
            <a:r>
              <a:rPr lang="en-US" sz="8000" b="true">
                <a:solidFill>
                  <a:srgbClr val="4D818B"/>
                </a:solidFill>
                <a:latin typeface="Montserrat Bold"/>
                <a:ea typeface="Montserrat Bold"/>
                <a:cs typeface="Montserrat Bold"/>
                <a:sym typeface="Montserrat Bold"/>
              </a:rPr>
              <a:t>MANFAAT</a:t>
            </a:r>
          </a:p>
        </p:txBody>
      </p:sp>
      <p:sp>
        <p:nvSpPr>
          <p:cNvPr name="TextBox 4" id="4"/>
          <p:cNvSpPr txBox="true"/>
          <p:nvPr/>
        </p:nvSpPr>
        <p:spPr>
          <a:xfrm rot="0">
            <a:off x="1028700" y="4143425"/>
            <a:ext cx="13596508" cy="47815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Manfaat Teoritis</a:t>
            </a:r>
          </a:p>
          <a:p>
            <a:pPr algn="just" marL="647700" indent="-323850" lvl="1">
              <a:lnSpc>
                <a:spcPts val="4200"/>
              </a:lnSpc>
              <a:buFont typeface="Arial"/>
              <a:buChar char="•"/>
            </a:pPr>
            <a:r>
              <a:rPr lang="en-US" sz="3000">
                <a:solidFill>
                  <a:srgbClr val="4D818B"/>
                </a:solidFill>
                <a:latin typeface="Montserrat"/>
                <a:ea typeface="Montserrat"/>
                <a:cs typeface="Montserrat"/>
                <a:sym typeface="Montserrat"/>
              </a:rPr>
              <a:t>Studi kasus implementasi Data Warehouse dengan dimensional modeling pada domain pariwisata pemerintahan sebagai referensi akademik</a:t>
            </a:r>
          </a:p>
          <a:p>
            <a:pPr algn="just" marL="647700" indent="-323850" lvl="1">
              <a:lnSpc>
                <a:spcPts val="4200"/>
              </a:lnSpc>
              <a:buFont typeface="Arial"/>
              <a:buChar char="•"/>
            </a:pPr>
            <a:r>
              <a:rPr lang="en-US" sz="3000">
                <a:solidFill>
                  <a:srgbClr val="4D818B"/>
                </a:solidFill>
                <a:latin typeface="Montserrat"/>
                <a:ea typeface="Montserrat"/>
                <a:cs typeface="Montserrat"/>
                <a:sym typeface="Montserrat"/>
              </a:rPr>
              <a:t>Best practices ETL pipeline design untuk data heterogen dari open data portal pemerintah</a:t>
            </a:r>
          </a:p>
          <a:p>
            <a:pPr algn="just" marL="647700" indent="-323850" lvl="1">
              <a:lnSpc>
                <a:spcPts val="4200"/>
              </a:lnSpc>
              <a:buFont typeface="Arial"/>
              <a:buChar char="•"/>
            </a:pPr>
            <a:r>
              <a:rPr lang="en-US" sz="3000">
                <a:solidFill>
                  <a:srgbClr val="4D818B"/>
                </a:solidFill>
                <a:latin typeface="Montserrat"/>
                <a:ea typeface="Montserrat"/>
                <a:cs typeface="Montserrat"/>
                <a:sym typeface="Montserrat"/>
              </a:rPr>
              <a:t>Framework evaluasi disaster recovery strategy untuk Data Warehouse skala kecil-menengah</a:t>
            </a:r>
          </a:p>
          <a:p>
            <a:pPr algn="just">
              <a:lnSpc>
                <a:spcPts val="4200"/>
              </a:lnSpc>
            </a:pPr>
          </a:p>
        </p:txBody>
      </p:sp>
      <p:sp>
        <p:nvSpPr>
          <p:cNvPr name="Freeform 5" id="5"/>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fast">
    <p:wipe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3664383"/>
            <a:ext cx="6796487" cy="0"/>
          </a:xfrm>
          <a:prstGeom prst="line">
            <a:avLst/>
          </a:prstGeom>
          <a:ln cap="flat" w="38100">
            <a:solidFill>
              <a:srgbClr val="74A8B3"/>
            </a:solidFill>
            <a:prstDash val="solid"/>
            <a:headEnd type="none" len="sm" w="sm"/>
            <a:tailEnd type="none" len="sm" w="sm"/>
          </a:ln>
        </p:spPr>
      </p:sp>
      <p:sp>
        <p:nvSpPr>
          <p:cNvPr name="TextBox 3" id="3"/>
          <p:cNvSpPr txBox="true"/>
          <p:nvPr/>
        </p:nvSpPr>
        <p:spPr>
          <a:xfrm rot="0">
            <a:off x="1028700" y="1626141"/>
            <a:ext cx="7422878" cy="990601"/>
          </a:xfrm>
          <a:prstGeom prst="rect">
            <a:avLst/>
          </a:prstGeom>
        </p:spPr>
        <p:txBody>
          <a:bodyPr anchor="t" rtlCol="false" tIns="0" lIns="0" bIns="0" rIns="0">
            <a:spAutoFit/>
          </a:bodyPr>
          <a:lstStyle/>
          <a:p>
            <a:pPr algn="l">
              <a:lnSpc>
                <a:spcPts val="7200"/>
              </a:lnSpc>
            </a:pPr>
            <a:r>
              <a:rPr lang="en-US" sz="8000" b="true">
                <a:solidFill>
                  <a:srgbClr val="4D818B"/>
                </a:solidFill>
                <a:latin typeface="Montserrat Bold"/>
                <a:ea typeface="Montserrat Bold"/>
                <a:cs typeface="Montserrat Bold"/>
                <a:sym typeface="Montserrat Bold"/>
              </a:rPr>
              <a:t>MANFAAT</a:t>
            </a:r>
          </a:p>
        </p:txBody>
      </p:sp>
      <p:sp>
        <p:nvSpPr>
          <p:cNvPr name="TextBox 4" id="4"/>
          <p:cNvSpPr txBox="true"/>
          <p:nvPr/>
        </p:nvSpPr>
        <p:spPr>
          <a:xfrm rot="0">
            <a:off x="1026933" y="4031366"/>
            <a:ext cx="13596508" cy="1047750"/>
          </a:xfrm>
          <a:prstGeom prst="rect">
            <a:avLst/>
          </a:prstGeom>
        </p:spPr>
        <p:txBody>
          <a:bodyPr anchor="t" rtlCol="false" tIns="0" lIns="0" bIns="0" rIns="0">
            <a:spAutoFit/>
          </a:bodyPr>
          <a:lstStyle/>
          <a:p>
            <a:pPr algn="just">
              <a:lnSpc>
                <a:spcPts val="4200"/>
              </a:lnSpc>
            </a:pPr>
            <a:r>
              <a:rPr lang="en-US" sz="3000">
                <a:solidFill>
                  <a:srgbClr val="4D818B"/>
                </a:solidFill>
                <a:latin typeface="Montserrat"/>
                <a:ea typeface="Montserrat"/>
                <a:cs typeface="Montserrat"/>
                <a:sym typeface="Montserrat"/>
              </a:rPr>
              <a:t>Manfaat Praktis</a:t>
            </a:r>
          </a:p>
          <a:p>
            <a:pPr algn="just">
              <a:lnSpc>
                <a:spcPts val="4200"/>
              </a:lnSpc>
            </a:pPr>
          </a:p>
        </p:txBody>
      </p:sp>
      <p:sp>
        <p:nvSpPr>
          <p:cNvPr name="Freeform 5" id="5"/>
          <p:cNvSpPr/>
          <p:nvPr/>
        </p:nvSpPr>
        <p:spPr>
          <a:xfrm flipH="false" flipV="false" rot="0">
            <a:off x="13345429" y="-412901"/>
            <a:ext cx="5243598" cy="3117557"/>
          </a:xfrm>
          <a:custGeom>
            <a:avLst/>
            <a:gdLst/>
            <a:ahLst/>
            <a:cxnLst/>
            <a:rect r="r" b="b" t="t" l="l"/>
            <a:pathLst>
              <a:path h="3117557" w="5243598">
                <a:moveTo>
                  <a:pt x="0" y="0"/>
                </a:moveTo>
                <a:lnTo>
                  <a:pt x="5243598" y="0"/>
                </a:lnTo>
                <a:lnTo>
                  <a:pt x="5243598" y="3117558"/>
                </a:lnTo>
                <a:lnTo>
                  <a:pt x="0" y="31175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8910208" y="-1552644"/>
            <a:ext cx="3105289" cy="3105289"/>
          </a:xfrm>
          <a:custGeom>
            <a:avLst/>
            <a:gdLst/>
            <a:ahLst/>
            <a:cxnLst/>
            <a:rect r="r" b="b" t="t" l="l"/>
            <a:pathLst>
              <a:path h="3105289" w="3105289">
                <a:moveTo>
                  <a:pt x="0" y="0"/>
                </a:moveTo>
                <a:lnTo>
                  <a:pt x="3105288" y="0"/>
                </a:lnTo>
                <a:lnTo>
                  <a:pt x="3105288" y="3105288"/>
                </a:lnTo>
                <a:lnTo>
                  <a:pt x="0" y="31052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026933" y="4884644"/>
            <a:ext cx="7231566" cy="2647950"/>
          </a:xfrm>
          <a:prstGeom prst="rect">
            <a:avLst/>
          </a:prstGeom>
        </p:spPr>
        <p:txBody>
          <a:bodyPr anchor="t" rtlCol="false" tIns="0" lIns="0" bIns="0" rIns="0">
            <a:spAutoFit/>
          </a:bodyPr>
          <a:lstStyle/>
          <a:p>
            <a:pPr algn="l">
              <a:lnSpc>
                <a:spcPts val="4200"/>
              </a:lnSpc>
            </a:pPr>
            <a:r>
              <a:rPr lang="en-US" sz="3000">
                <a:solidFill>
                  <a:srgbClr val="4D818B"/>
                </a:solidFill>
                <a:latin typeface="Montserrat"/>
                <a:ea typeface="Montserrat"/>
                <a:cs typeface="Montserrat"/>
                <a:sym typeface="Montserrat"/>
              </a:rPr>
              <a:t>Pemerintah DKI Jakarta:</a:t>
            </a:r>
          </a:p>
          <a:p>
            <a:pPr algn="l">
              <a:lnSpc>
                <a:spcPts val="4200"/>
              </a:lnSpc>
            </a:pPr>
            <a:r>
              <a:rPr lang="en-US" sz="3000">
                <a:solidFill>
                  <a:srgbClr val="4D818B"/>
                </a:solidFill>
                <a:latin typeface="Montserrat"/>
                <a:ea typeface="Montserrat"/>
                <a:cs typeface="Montserrat"/>
                <a:sym typeface="Montserrat"/>
              </a:rPr>
              <a:t>Decision support system untuk kebijakan pariwisata, transparansi data publik, dan efisiensi operasional</a:t>
            </a:r>
          </a:p>
          <a:p>
            <a:pPr algn="l">
              <a:lnSpc>
                <a:spcPts val="4200"/>
              </a:lnSpc>
            </a:pPr>
          </a:p>
        </p:txBody>
      </p:sp>
      <p:sp>
        <p:nvSpPr>
          <p:cNvPr name="TextBox 8" id="8"/>
          <p:cNvSpPr txBox="true"/>
          <p:nvPr/>
        </p:nvSpPr>
        <p:spPr>
          <a:xfrm rot="0">
            <a:off x="9494098" y="4705350"/>
            <a:ext cx="7231566" cy="2647950"/>
          </a:xfrm>
          <a:prstGeom prst="rect">
            <a:avLst/>
          </a:prstGeom>
        </p:spPr>
        <p:txBody>
          <a:bodyPr anchor="t" rtlCol="false" tIns="0" lIns="0" bIns="0" rIns="0">
            <a:spAutoFit/>
          </a:bodyPr>
          <a:lstStyle/>
          <a:p>
            <a:pPr algn="l">
              <a:lnSpc>
                <a:spcPts val="4200"/>
              </a:lnSpc>
            </a:pPr>
            <a:r>
              <a:rPr lang="en-US" sz="3000">
                <a:solidFill>
                  <a:srgbClr val="4D818B"/>
                </a:solidFill>
                <a:latin typeface="Montserrat"/>
                <a:ea typeface="Montserrat"/>
                <a:cs typeface="Montserrat"/>
                <a:sym typeface="Montserrat"/>
              </a:rPr>
              <a:t>Dinas Pariwisata:</a:t>
            </a:r>
          </a:p>
          <a:p>
            <a:pPr algn="l">
              <a:lnSpc>
                <a:spcPts val="4200"/>
              </a:lnSpc>
            </a:pPr>
            <a:r>
              <a:rPr lang="en-US" sz="3000">
                <a:solidFill>
                  <a:srgbClr val="4D818B"/>
                </a:solidFill>
                <a:latin typeface="Montserrat"/>
                <a:ea typeface="Montserrat"/>
                <a:cs typeface="Montserrat"/>
                <a:sym typeface="Montserrat"/>
              </a:rPr>
              <a:t>Monitoring real-time KPI pariwisata, insights untuk marketing strategy, dan comparative analysis objek wisata</a:t>
            </a:r>
          </a:p>
        </p:txBody>
      </p:sp>
      <p:sp>
        <p:nvSpPr>
          <p:cNvPr name="TextBox 9" id="9"/>
          <p:cNvSpPr txBox="true"/>
          <p:nvPr/>
        </p:nvSpPr>
        <p:spPr>
          <a:xfrm rot="0">
            <a:off x="1026933" y="7475444"/>
            <a:ext cx="7231566" cy="2114550"/>
          </a:xfrm>
          <a:prstGeom prst="rect">
            <a:avLst/>
          </a:prstGeom>
        </p:spPr>
        <p:txBody>
          <a:bodyPr anchor="t" rtlCol="false" tIns="0" lIns="0" bIns="0" rIns="0">
            <a:spAutoFit/>
          </a:bodyPr>
          <a:lstStyle/>
          <a:p>
            <a:pPr algn="l">
              <a:lnSpc>
                <a:spcPts val="4200"/>
              </a:lnSpc>
            </a:pPr>
            <a:r>
              <a:rPr lang="en-US" sz="3000">
                <a:solidFill>
                  <a:srgbClr val="4D818B"/>
                </a:solidFill>
                <a:latin typeface="Montserrat"/>
                <a:ea typeface="Montserrat"/>
                <a:cs typeface="Montserrat"/>
                <a:sym typeface="Montserrat"/>
              </a:rPr>
              <a:t>Akademisi &amp; Peneliti:</a:t>
            </a:r>
          </a:p>
          <a:p>
            <a:pPr algn="l">
              <a:lnSpc>
                <a:spcPts val="4200"/>
              </a:lnSpc>
            </a:pPr>
            <a:r>
              <a:rPr lang="en-US" sz="3000">
                <a:solidFill>
                  <a:srgbClr val="4D818B"/>
                </a:solidFill>
                <a:latin typeface="Montserrat"/>
                <a:ea typeface="Montserrat"/>
                <a:cs typeface="Montserrat"/>
                <a:sym typeface="Montserrat"/>
              </a:rPr>
              <a:t>Dataset terstruktur untuk penelitian lanjutan dan material pembelajaran praktis</a:t>
            </a:r>
          </a:p>
        </p:txBody>
      </p:sp>
      <p:sp>
        <p:nvSpPr>
          <p:cNvPr name="TextBox 10" id="10"/>
          <p:cNvSpPr txBox="true"/>
          <p:nvPr/>
        </p:nvSpPr>
        <p:spPr>
          <a:xfrm rot="0">
            <a:off x="9494098" y="7896785"/>
            <a:ext cx="7231566" cy="1047750"/>
          </a:xfrm>
          <a:prstGeom prst="rect">
            <a:avLst/>
          </a:prstGeom>
        </p:spPr>
        <p:txBody>
          <a:bodyPr anchor="t" rtlCol="false" tIns="0" lIns="0" bIns="0" rIns="0">
            <a:spAutoFit/>
          </a:bodyPr>
          <a:lstStyle/>
          <a:p>
            <a:pPr algn="l">
              <a:lnSpc>
                <a:spcPts val="4200"/>
              </a:lnSpc>
            </a:pPr>
            <a:r>
              <a:rPr lang="en-US" sz="3000">
                <a:solidFill>
                  <a:srgbClr val="4D818B"/>
                </a:solidFill>
                <a:latin typeface="Montserrat"/>
                <a:ea typeface="Montserrat"/>
                <a:cs typeface="Montserrat"/>
                <a:sym typeface="Montserrat"/>
              </a:rPr>
              <a:t>Industri Pariwisata:</a:t>
            </a:r>
          </a:p>
          <a:p>
            <a:pPr algn="l">
              <a:lnSpc>
                <a:spcPts val="4200"/>
              </a:lnSpc>
            </a:pPr>
            <a:r>
              <a:rPr lang="en-US" sz="3000">
                <a:solidFill>
                  <a:srgbClr val="4D818B"/>
                </a:solidFill>
                <a:latin typeface="Montserrat"/>
                <a:ea typeface="Montserrat"/>
                <a:cs typeface="Montserrat"/>
                <a:sym typeface="Montserrat"/>
              </a:rPr>
              <a:t>Market intelligence untuk investasi </a:t>
            </a:r>
          </a:p>
        </p:txBody>
      </p:sp>
    </p:spTree>
  </p:cSld>
  <p:clrMapOvr>
    <a:masterClrMapping/>
  </p:clrMapOvr>
  <p:transition spd="fast">
    <p:wipe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DAG7kEpxxjg</dc:identifier>
  <dcterms:modified xsi:type="dcterms:W3CDTF">2011-08-01T06:04:30Z</dcterms:modified>
  <cp:revision>1</cp:revision>
  <dc:title>uas-bi</dc:title>
</cp:coreProperties>
</file>

<file path=docProps/thumbnail.jpeg>
</file>